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64" r:id="rId2"/>
    <p:sldId id="565" r:id="rId3"/>
    <p:sldId id="468" r:id="rId4"/>
    <p:sldId id="470" r:id="rId5"/>
    <p:sldId id="632" r:id="rId6"/>
    <p:sldId id="574" r:id="rId7"/>
    <p:sldId id="469" r:id="rId8"/>
    <p:sldId id="633" r:id="rId9"/>
    <p:sldId id="634" r:id="rId10"/>
    <p:sldId id="635" r:id="rId11"/>
    <p:sldId id="636" r:id="rId12"/>
    <p:sldId id="637" r:id="rId13"/>
    <p:sldId id="638" r:id="rId14"/>
    <p:sldId id="641" r:id="rId15"/>
    <p:sldId id="640" r:id="rId16"/>
    <p:sldId id="639" r:id="rId17"/>
    <p:sldId id="642" r:id="rId18"/>
    <p:sldId id="644" r:id="rId19"/>
    <p:sldId id="645" r:id="rId20"/>
    <p:sldId id="646" r:id="rId21"/>
    <p:sldId id="647" r:id="rId22"/>
    <p:sldId id="648" r:id="rId23"/>
    <p:sldId id="650" r:id="rId24"/>
    <p:sldId id="649" r:id="rId25"/>
    <p:sldId id="651" r:id="rId26"/>
    <p:sldId id="652" r:id="rId27"/>
    <p:sldId id="653" r:id="rId28"/>
    <p:sldId id="654" r:id="rId29"/>
    <p:sldId id="655" r:id="rId30"/>
    <p:sldId id="656" r:id="rId31"/>
    <p:sldId id="657" r:id="rId32"/>
    <p:sldId id="658" r:id="rId33"/>
    <p:sldId id="659" r:id="rId34"/>
    <p:sldId id="660" r:id="rId35"/>
    <p:sldId id="570" r:id="rId36"/>
    <p:sldId id="571" r:id="rId37"/>
    <p:sldId id="572" r:id="rId38"/>
    <p:sldId id="573" r:id="rId39"/>
    <p:sldId id="663" r:id="rId40"/>
    <p:sldId id="664" r:id="rId41"/>
    <p:sldId id="665" r:id="rId42"/>
    <p:sldId id="666" r:id="rId43"/>
    <p:sldId id="667" r:id="rId44"/>
    <p:sldId id="710" r:id="rId45"/>
    <p:sldId id="669" r:id="rId46"/>
    <p:sldId id="668" r:id="rId47"/>
    <p:sldId id="686" r:id="rId48"/>
    <p:sldId id="670" r:id="rId49"/>
    <p:sldId id="671" r:id="rId50"/>
    <p:sldId id="672" r:id="rId51"/>
    <p:sldId id="673" r:id="rId52"/>
    <p:sldId id="677" r:id="rId53"/>
    <p:sldId id="674" r:id="rId54"/>
    <p:sldId id="711" r:id="rId55"/>
    <p:sldId id="678" r:id="rId56"/>
    <p:sldId id="679" r:id="rId57"/>
    <p:sldId id="683" r:id="rId58"/>
    <p:sldId id="682" r:id="rId59"/>
    <p:sldId id="684" r:id="rId60"/>
    <p:sldId id="712" r:id="rId61"/>
    <p:sldId id="685" r:id="rId62"/>
    <p:sldId id="687" r:id="rId63"/>
    <p:sldId id="689" r:id="rId64"/>
    <p:sldId id="690" r:id="rId65"/>
    <p:sldId id="691" r:id="rId66"/>
    <p:sldId id="699" r:id="rId67"/>
    <p:sldId id="692" r:id="rId68"/>
    <p:sldId id="693" r:id="rId69"/>
    <p:sldId id="694" r:id="rId70"/>
    <p:sldId id="695" r:id="rId71"/>
    <p:sldId id="696" r:id="rId72"/>
    <p:sldId id="697" r:id="rId73"/>
    <p:sldId id="700" r:id="rId74"/>
    <p:sldId id="701" r:id="rId75"/>
    <p:sldId id="702" r:id="rId76"/>
    <p:sldId id="703" r:id="rId77"/>
    <p:sldId id="704" r:id="rId78"/>
    <p:sldId id="709" r:id="rId79"/>
    <p:sldId id="705" r:id="rId80"/>
    <p:sldId id="706" r:id="rId81"/>
    <p:sldId id="707" r:id="rId82"/>
    <p:sldId id="708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 Tek Min" initials="TT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EFFBD"/>
    <a:srgbClr val="FFBDEC"/>
    <a:srgbClr val="A5292D"/>
    <a:srgbClr val="00037F"/>
    <a:srgbClr val="0432FF"/>
    <a:srgbClr val="779FC9"/>
    <a:srgbClr val="94B3D5"/>
    <a:srgbClr val="BBD0E3"/>
    <a:srgbClr val="170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9" autoAdjust="0"/>
    <p:restoredTop sz="82278" autoAdjust="0"/>
  </p:normalViewPr>
  <p:slideViewPr>
    <p:cSldViewPr snapToGrid="0">
      <p:cViewPr varScale="1">
        <p:scale>
          <a:sx n="88" d="100"/>
          <a:sy n="88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03:37:36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03:38:01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03:39:13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03:39:13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03:39:16.4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FADA3-38A7-4C63-8C4E-6B6139A2CBC3}" type="datetimeFigureOut">
              <a:rPr lang="en-SG" smtClean="0"/>
              <a:t>21/10/24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15719-B128-430C-9A55-F317BEBF0A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21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01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10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7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85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0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87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462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24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3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0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658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331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4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903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614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913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63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06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852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关于机器学习的实践还有很多要说的。这里有一些建议。请注意，其中许多仅仅与良好的软件工程实践有关。</a:t>
            </a:r>
            <a:endParaRPr lang="en-US" altLang="zh-CN" dirty="0"/>
          </a:p>
          <a:p>
            <a:r>
              <a:rPr lang="zh-CN" altLang="en-US" dirty="0"/>
              <a:t>首先，不要一开始就编写一个复杂的大型模型，然后在上百万个例子上运行它。从简单开始，包括数据</a:t>
            </a:r>
            <a:r>
              <a:rPr lang="en-US" altLang="zh-CN" dirty="0"/>
              <a:t>(</a:t>
            </a:r>
            <a:r>
              <a:rPr lang="zh-CN" altLang="en-US" dirty="0"/>
              <a:t>少量示例</a:t>
            </a:r>
            <a:r>
              <a:rPr lang="en-US" altLang="zh-CN" dirty="0"/>
              <a:t>)</a:t>
            </a:r>
            <a:r>
              <a:rPr lang="zh-CN" altLang="en-US" dirty="0"/>
              <a:t>和模型</a:t>
            </a:r>
            <a:r>
              <a:rPr lang="en-US" altLang="zh-CN" dirty="0"/>
              <a:t>(</a:t>
            </a:r>
            <a:r>
              <a:rPr lang="zh-CN" altLang="en-US" dirty="0"/>
              <a:t>例如，线性分类器</a:t>
            </a:r>
            <a:r>
              <a:rPr lang="en-US" altLang="zh-CN" dirty="0"/>
              <a:t>)</a:t>
            </a:r>
            <a:r>
              <a:rPr lang="zh-CN" altLang="en-US" dirty="0"/>
              <a:t>。在增加复杂性之前，要先检查事情是否正常。这会帮助你在一个更容易解释和运行更快的环境中调试。一个健全性检查是在很少的例子上训练一个足够有表现力的模型，看看模型是否可以过拟合例子</a:t>
            </a:r>
            <a:r>
              <a:rPr lang="en-US" altLang="zh-CN" dirty="0"/>
              <a:t>(</a:t>
            </a:r>
            <a:r>
              <a:rPr lang="zh-CN" altLang="en-US" dirty="0"/>
              <a:t>得到零训练误差</a:t>
            </a:r>
            <a:r>
              <a:rPr lang="en-US" altLang="zh-CN" dirty="0"/>
              <a:t>)</a:t>
            </a:r>
            <a:r>
              <a:rPr lang="zh-CN" altLang="en-US" dirty="0"/>
              <a:t>。这不会产生所有有用的模型，但可以诊断优化是否有效。如果你不能在</a:t>
            </a:r>
            <a:r>
              <a:rPr lang="en-US" altLang="zh-CN" dirty="0"/>
              <a:t>5</a:t>
            </a:r>
            <a:r>
              <a:rPr lang="zh-CN" altLang="en-US" dirty="0"/>
              <a:t>个例子上过拟合，那么你就有问题了</a:t>
            </a:r>
            <a:r>
              <a:rPr lang="en-US" altLang="zh-CN" dirty="0"/>
              <a:t>:</a:t>
            </a:r>
            <a:r>
              <a:rPr lang="zh-CN" altLang="en-US" dirty="0"/>
              <a:t>可能假设类太小，数据太吵，或者优化不起作用。</a:t>
            </a:r>
            <a:endParaRPr lang="en-US" altLang="zh-CN" dirty="0"/>
          </a:p>
          <a:p>
            <a:r>
              <a:rPr lang="zh-CN" altLang="en-US" dirty="0"/>
              <a:t>其次，记录所有内容，以便诊断问题。监测各时期的损失。跟踪训练损失也很重要，这样如果你得到了糟糕的结果，你可以发现它是否是由于糟糕的优化或过拟合造成的。记录所有超参数，这样就可以完整地记录如何重现结果。</a:t>
            </a:r>
            <a:endParaRPr lang="en-US" altLang="zh-CN" dirty="0"/>
          </a:p>
          <a:p>
            <a:r>
              <a:rPr lang="zh-CN" altLang="en-US" dirty="0"/>
              <a:t>第三，当你报告你的结果时，你应该能够以不同的随机性进行多次实验，看看结果有多稳定。报告错误条。</a:t>
            </a:r>
            <a:endParaRPr lang="en-US" altLang="zh-CN" dirty="0"/>
          </a:p>
          <a:p>
            <a:r>
              <a:rPr lang="zh-CN" altLang="en-US" dirty="0"/>
              <a:t>最后，如果对您的应用程序来说，报告不止一个测试精度是有意义的。报告少数群体的错误，并添加你的模型是否公平对待每个群体。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5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关于机器学习的实践还有很多要说的。这里有一些建议。请注意，其中许多仅仅与良好的软件工程实践有关。</a:t>
            </a:r>
            <a:endParaRPr lang="en-US" altLang="zh-CN" dirty="0"/>
          </a:p>
          <a:p>
            <a:r>
              <a:rPr lang="zh-CN" altLang="en-US" dirty="0"/>
              <a:t>首先，不要一开始就编写一个复杂的大型模型，然后在上百万个例子上运行它。从简单开始，包括数据</a:t>
            </a:r>
            <a:r>
              <a:rPr lang="en-US" altLang="zh-CN" dirty="0"/>
              <a:t>(</a:t>
            </a:r>
            <a:r>
              <a:rPr lang="zh-CN" altLang="en-US" dirty="0"/>
              <a:t>少量示例</a:t>
            </a:r>
            <a:r>
              <a:rPr lang="en-US" altLang="zh-CN" dirty="0"/>
              <a:t>)</a:t>
            </a:r>
            <a:r>
              <a:rPr lang="zh-CN" altLang="en-US" dirty="0"/>
              <a:t>和模型</a:t>
            </a:r>
            <a:r>
              <a:rPr lang="en-US" altLang="zh-CN" dirty="0"/>
              <a:t>(</a:t>
            </a:r>
            <a:r>
              <a:rPr lang="zh-CN" altLang="en-US" dirty="0"/>
              <a:t>例如，线性分类器</a:t>
            </a:r>
            <a:r>
              <a:rPr lang="en-US" altLang="zh-CN" dirty="0"/>
              <a:t>)</a:t>
            </a:r>
            <a:r>
              <a:rPr lang="zh-CN" altLang="en-US" dirty="0"/>
              <a:t>。在增加复杂性之前，要先检查事情是否正常。这会帮助你在一个更容易解释和运行更快的环境中调试。一个健全性检查是在很少的例子上训练一个足够有表现力的模型，看看模型是否可以过拟合例子</a:t>
            </a:r>
            <a:r>
              <a:rPr lang="en-US" altLang="zh-CN" dirty="0"/>
              <a:t>(</a:t>
            </a:r>
            <a:r>
              <a:rPr lang="zh-CN" altLang="en-US" dirty="0"/>
              <a:t>得到零训练误差</a:t>
            </a:r>
            <a:r>
              <a:rPr lang="en-US" altLang="zh-CN" dirty="0"/>
              <a:t>)</a:t>
            </a:r>
            <a:r>
              <a:rPr lang="zh-CN" altLang="en-US" dirty="0"/>
              <a:t>。这不会产生所有有用的模型，但可以诊断优化是否有效。如果你不能在</a:t>
            </a:r>
            <a:r>
              <a:rPr lang="en-US" altLang="zh-CN" dirty="0"/>
              <a:t>5</a:t>
            </a:r>
            <a:r>
              <a:rPr lang="zh-CN" altLang="en-US" dirty="0"/>
              <a:t>个例子上过拟合，那么你就有问题了</a:t>
            </a:r>
            <a:r>
              <a:rPr lang="en-US" altLang="zh-CN" dirty="0"/>
              <a:t>:</a:t>
            </a:r>
            <a:r>
              <a:rPr lang="zh-CN" altLang="en-US" dirty="0"/>
              <a:t>可能假设类太小，数据太吵，或者优化不起作用。</a:t>
            </a:r>
            <a:endParaRPr lang="en-US" altLang="zh-CN" dirty="0"/>
          </a:p>
          <a:p>
            <a:r>
              <a:rPr lang="zh-CN" altLang="en-US" dirty="0"/>
              <a:t>其次，记录所有内容，以便诊断问题。监测各时期的损失。跟踪训练损失也很重要，这样如果你得到了糟糕的结果，你可以发现它是否是由于糟糕的优化或过拟合造成的。记录所有超参数，这样就可以完整地记录如何重现结果。</a:t>
            </a:r>
            <a:endParaRPr lang="en-US" altLang="zh-CN" dirty="0"/>
          </a:p>
          <a:p>
            <a:r>
              <a:rPr lang="zh-CN" altLang="en-US" dirty="0"/>
              <a:t>第三，当你报告你的结果时，你应该能够以不同的随机性进行多次实验，看看结果有多稳定。报告错误条。</a:t>
            </a:r>
            <a:endParaRPr lang="en-US" altLang="zh-CN" dirty="0"/>
          </a:p>
          <a:p>
            <a:r>
              <a:rPr lang="zh-CN" altLang="en-US" dirty="0"/>
              <a:t>最后，如果对您的应用程序来说，报告不止一个测试精度是有意义的。报告少数群体的错误，并添加你的模型是否公平对待每个群体。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15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关于机器学习的实践还有很多要说的。这里有一些建议。请注意，其中许多仅仅与良好的软件工程实践有关。</a:t>
            </a:r>
            <a:endParaRPr lang="en-US" altLang="zh-CN" dirty="0"/>
          </a:p>
          <a:p>
            <a:r>
              <a:rPr lang="zh-CN" altLang="en-US" dirty="0"/>
              <a:t>首先，不要一开始就编写一个复杂的大型模型，然后在上百万个例子上运行它。从简单开始，包括数据</a:t>
            </a:r>
            <a:r>
              <a:rPr lang="en-US" altLang="zh-CN" dirty="0"/>
              <a:t>(</a:t>
            </a:r>
            <a:r>
              <a:rPr lang="zh-CN" altLang="en-US" dirty="0"/>
              <a:t>少量示例</a:t>
            </a:r>
            <a:r>
              <a:rPr lang="en-US" altLang="zh-CN" dirty="0"/>
              <a:t>)</a:t>
            </a:r>
            <a:r>
              <a:rPr lang="zh-CN" altLang="en-US" dirty="0"/>
              <a:t>和模型</a:t>
            </a:r>
            <a:r>
              <a:rPr lang="en-US" altLang="zh-CN" dirty="0"/>
              <a:t>(</a:t>
            </a:r>
            <a:r>
              <a:rPr lang="zh-CN" altLang="en-US" dirty="0"/>
              <a:t>例如，线性分类器</a:t>
            </a:r>
            <a:r>
              <a:rPr lang="en-US" altLang="zh-CN" dirty="0"/>
              <a:t>)</a:t>
            </a:r>
            <a:r>
              <a:rPr lang="zh-CN" altLang="en-US" dirty="0"/>
              <a:t>。在增加复杂性之前，要先检查事情是否正常。这会帮助你在一个更容易解释和运行更快的环境中调试。一个健全性检查是在很少的例子上训练一个足够有表现力的模型，看看模型是否可以过拟合例子</a:t>
            </a:r>
            <a:r>
              <a:rPr lang="en-US" altLang="zh-CN" dirty="0"/>
              <a:t>(</a:t>
            </a:r>
            <a:r>
              <a:rPr lang="zh-CN" altLang="en-US" dirty="0"/>
              <a:t>得到零训练误差</a:t>
            </a:r>
            <a:r>
              <a:rPr lang="en-US" altLang="zh-CN" dirty="0"/>
              <a:t>)</a:t>
            </a:r>
            <a:r>
              <a:rPr lang="zh-CN" altLang="en-US" dirty="0"/>
              <a:t>。这不会产生所有有用的模型，但可以诊断优化是否有效。如果你不能在</a:t>
            </a:r>
            <a:r>
              <a:rPr lang="en-US" altLang="zh-CN" dirty="0"/>
              <a:t>5</a:t>
            </a:r>
            <a:r>
              <a:rPr lang="zh-CN" altLang="en-US" dirty="0"/>
              <a:t>个例子上过拟合，那么你就有问题了</a:t>
            </a:r>
            <a:r>
              <a:rPr lang="en-US" altLang="zh-CN" dirty="0"/>
              <a:t>:</a:t>
            </a:r>
            <a:r>
              <a:rPr lang="zh-CN" altLang="en-US" dirty="0"/>
              <a:t>可能假设类太小，数据太吵，或者优化不起作用。</a:t>
            </a:r>
            <a:endParaRPr lang="en-US" altLang="zh-CN" dirty="0"/>
          </a:p>
          <a:p>
            <a:r>
              <a:rPr lang="zh-CN" altLang="en-US" dirty="0"/>
              <a:t>其次，记录所有内容，以便诊断问题。监测各时期的损失。跟踪训练损失也很重要，这样如果你得到了糟糕的结果，你可以发现它是否是由于糟糕的优化或过拟合造成的。记录所有超参数，这样就可以完整地记录如何重现结果。</a:t>
            </a:r>
            <a:endParaRPr lang="en-US" altLang="zh-CN" dirty="0"/>
          </a:p>
          <a:p>
            <a:r>
              <a:rPr lang="zh-CN" altLang="en-US" dirty="0"/>
              <a:t>第三，当你报告你的结果时，你应该能够以不同的随机性进行多次实验，看看结果有多稳定。报告错误条。</a:t>
            </a:r>
            <a:endParaRPr lang="en-US" altLang="zh-CN" dirty="0"/>
          </a:p>
          <a:p>
            <a:r>
              <a:rPr lang="zh-CN" altLang="en-US" dirty="0"/>
              <a:t>最后，如果对您的应用程序来说，报告不止一个测试精度是有意义的。报告少数群体的错误，并添加你的模型是否公平对待每个群体。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5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关于机器学习的实践还有很多要说的。这里有一些建议。请注意，其中许多仅仅与良好的软件工程实践有关。</a:t>
            </a:r>
            <a:endParaRPr lang="en-US" altLang="zh-CN" dirty="0"/>
          </a:p>
          <a:p>
            <a:r>
              <a:rPr lang="zh-CN" altLang="en-US" dirty="0"/>
              <a:t>首先，不要一开始就编写一个复杂的大型模型，然后在上百万个例子上运行它。从简单开始，包括数据</a:t>
            </a:r>
            <a:r>
              <a:rPr lang="en-US" altLang="zh-CN" dirty="0"/>
              <a:t>(</a:t>
            </a:r>
            <a:r>
              <a:rPr lang="zh-CN" altLang="en-US" dirty="0"/>
              <a:t>少量示例</a:t>
            </a:r>
            <a:r>
              <a:rPr lang="en-US" altLang="zh-CN" dirty="0"/>
              <a:t>)</a:t>
            </a:r>
            <a:r>
              <a:rPr lang="zh-CN" altLang="en-US" dirty="0"/>
              <a:t>和模型</a:t>
            </a:r>
            <a:r>
              <a:rPr lang="en-US" altLang="zh-CN" dirty="0"/>
              <a:t>(</a:t>
            </a:r>
            <a:r>
              <a:rPr lang="zh-CN" altLang="en-US" dirty="0"/>
              <a:t>例如，线性分类器</a:t>
            </a:r>
            <a:r>
              <a:rPr lang="en-US" altLang="zh-CN" dirty="0"/>
              <a:t>)</a:t>
            </a:r>
            <a:r>
              <a:rPr lang="zh-CN" altLang="en-US" dirty="0"/>
              <a:t>。在增加复杂性之前，要先检查事情是否正常。这会帮助你在一个更容易解释和运行更快的环境中调试。一个健全性检查是在很少的例子上训练一个足够有表现力的模型，看看模型是否可以过拟合例子</a:t>
            </a:r>
            <a:r>
              <a:rPr lang="en-US" altLang="zh-CN" dirty="0"/>
              <a:t>(</a:t>
            </a:r>
            <a:r>
              <a:rPr lang="zh-CN" altLang="en-US" dirty="0"/>
              <a:t>得到零训练误差</a:t>
            </a:r>
            <a:r>
              <a:rPr lang="en-US" altLang="zh-CN" dirty="0"/>
              <a:t>)</a:t>
            </a:r>
            <a:r>
              <a:rPr lang="zh-CN" altLang="en-US" dirty="0"/>
              <a:t>。这不会产生所有有用的模型，但可以诊断优化是否有效。如果你不能在</a:t>
            </a:r>
            <a:r>
              <a:rPr lang="en-US" altLang="zh-CN" dirty="0"/>
              <a:t>5</a:t>
            </a:r>
            <a:r>
              <a:rPr lang="zh-CN" altLang="en-US" dirty="0"/>
              <a:t>个例子上过拟合，那么你就有问题了</a:t>
            </a:r>
            <a:r>
              <a:rPr lang="en-US" altLang="zh-CN" dirty="0"/>
              <a:t>:</a:t>
            </a:r>
            <a:r>
              <a:rPr lang="zh-CN" altLang="en-US" dirty="0"/>
              <a:t>可能假设类太小，数据太吵，或者优化不起作用。</a:t>
            </a:r>
            <a:endParaRPr lang="en-US" altLang="zh-CN" dirty="0"/>
          </a:p>
          <a:p>
            <a:r>
              <a:rPr lang="zh-CN" altLang="en-US" dirty="0"/>
              <a:t>其次，记录所有内容，以便诊断问题。监测各时期的损失。跟踪训练损失也很重要，这样如果你得到了糟糕的结果，你可以发现它是否是由于糟糕的优化或过拟合造成的。记录所有超参数，这样就可以完整地记录如何重现结果。</a:t>
            </a:r>
            <a:endParaRPr lang="en-US" altLang="zh-CN" dirty="0"/>
          </a:p>
          <a:p>
            <a:r>
              <a:rPr lang="zh-CN" altLang="en-US" dirty="0"/>
              <a:t>第三，当你报告你的结果时，你应该能够以不同的随机性进行多次实验，看看结果有多稳定。报告错误条。</a:t>
            </a:r>
            <a:endParaRPr lang="en-US" altLang="zh-CN" dirty="0"/>
          </a:p>
          <a:p>
            <a:r>
              <a:rPr lang="zh-CN" altLang="en-US" dirty="0"/>
              <a:t>最后，如果对您的应用程序来说，报告不止一个测试精度是有意义的。报告少数群体的错误，并添加你的模型是否公平对待每个群体。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23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565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删掉手写体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979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416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88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1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215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72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1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矩阵里的字太小了，调大些，下面几页也是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230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69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266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177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304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6410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78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3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31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846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58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450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137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54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878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086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2152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45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关于机器学习的实践还有很多要说的。这里有一些建议。请注意，其中许多仅仅与良好的软件工程实践有关。</a:t>
            </a:r>
            <a:endParaRPr lang="en-US" altLang="zh-CN" dirty="0"/>
          </a:p>
          <a:p>
            <a:r>
              <a:rPr lang="zh-CN" altLang="en-US" dirty="0"/>
              <a:t>首先，不要一开始就编写一个复杂的大型模型，然后在上百万个例子上运行它。从简单开始，包括数据</a:t>
            </a:r>
            <a:r>
              <a:rPr lang="en-US" altLang="zh-CN" dirty="0"/>
              <a:t>(</a:t>
            </a:r>
            <a:r>
              <a:rPr lang="zh-CN" altLang="en-US" dirty="0"/>
              <a:t>少量示例</a:t>
            </a:r>
            <a:r>
              <a:rPr lang="en-US" altLang="zh-CN" dirty="0"/>
              <a:t>)</a:t>
            </a:r>
            <a:r>
              <a:rPr lang="zh-CN" altLang="en-US" dirty="0"/>
              <a:t>和模型</a:t>
            </a:r>
            <a:r>
              <a:rPr lang="en-US" altLang="zh-CN" dirty="0"/>
              <a:t>(</a:t>
            </a:r>
            <a:r>
              <a:rPr lang="zh-CN" altLang="en-US" dirty="0"/>
              <a:t>例如，线性分类器</a:t>
            </a:r>
            <a:r>
              <a:rPr lang="en-US" altLang="zh-CN" dirty="0"/>
              <a:t>)</a:t>
            </a:r>
            <a:r>
              <a:rPr lang="zh-CN" altLang="en-US" dirty="0"/>
              <a:t>。在增加复杂性之前，要先检查事情是否正常。这会帮助你在一个更容易解释和运行更快的环境中调试。一个健全性检查是在很少的例子上训练一个足够有表现力的模型，看看模型是否可以过拟合例子</a:t>
            </a:r>
            <a:r>
              <a:rPr lang="en-US" altLang="zh-CN" dirty="0"/>
              <a:t>(</a:t>
            </a:r>
            <a:r>
              <a:rPr lang="zh-CN" altLang="en-US" dirty="0"/>
              <a:t>得到零训练误差</a:t>
            </a:r>
            <a:r>
              <a:rPr lang="en-US" altLang="zh-CN" dirty="0"/>
              <a:t>)</a:t>
            </a:r>
            <a:r>
              <a:rPr lang="zh-CN" altLang="en-US" dirty="0"/>
              <a:t>。这不会产生所有有用的模型，但可以诊断优化是否有效。如果你不能在</a:t>
            </a:r>
            <a:r>
              <a:rPr lang="en-US" altLang="zh-CN" dirty="0"/>
              <a:t>5</a:t>
            </a:r>
            <a:r>
              <a:rPr lang="zh-CN" altLang="en-US" dirty="0"/>
              <a:t>个例子上过拟合，那么你就有问题了</a:t>
            </a:r>
            <a:r>
              <a:rPr lang="en-US" altLang="zh-CN" dirty="0"/>
              <a:t>:</a:t>
            </a:r>
            <a:r>
              <a:rPr lang="zh-CN" altLang="en-US" dirty="0"/>
              <a:t>可能假设类太小，数据太吵，或者优化不起作用。</a:t>
            </a:r>
            <a:endParaRPr lang="en-US" altLang="zh-CN" dirty="0"/>
          </a:p>
          <a:p>
            <a:r>
              <a:rPr lang="zh-CN" altLang="en-US" dirty="0"/>
              <a:t>其次，记录所有内容，以便诊断问题。监测各时期的损失。跟踪训练损失也很重要，这样如果你得到了糟糕的结果，你可以发现它是否是由于糟糕的优化或过拟合造成的。记录所有超参数，这样就可以完整地记录如何重现结果。</a:t>
            </a:r>
            <a:endParaRPr lang="en-US" altLang="zh-CN" dirty="0"/>
          </a:p>
          <a:p>
            <a:r>
              <a:rPr lang="zh-CN" altLang="en-US" dirty="0"/>
              <a:t>第三，当你报告你的结果时，你应该能够以不同的随机性进行多次实验，看看结果有多稳定。报告错误条。</a:t>
            </a:r>
            <a:endParaRPr lang="en-US" altLang="zh-CN" dirty="0"/>
          </a:p>
          <a:p>
            <a:r>
              <a:rPr lang="zh-CN" altLang="en-US" dirty="0"/>
              <a:t>最后，如果对您的应用程序来说，报告不止一个测试精度是有意义的。报告少数群体的错误，并添加你的模型是否公平对待每个群体。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222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686415-2DED-49EB-85EB-A27FA84F0D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454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065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78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5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230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35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65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986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33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3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</a:t>
            </a:r>
            <a:r>
              <a:rPr lang="zh-CN" altLang="en-US" dirty="0"/>
              <a:t> 替换手写体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58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6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20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123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299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92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082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914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550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50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0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0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8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6249-7B29-4F26-A5A9-4B32DF852E8B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770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826A-D922-4C2F-B0ED-39664C9641FF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73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375-4F3A-4823-8425-E7FDA7524C80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32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93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4EFA-C570-4B8F-89D3-FB518F36CB9C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026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86CE-3D1B-414D-BFF9-09A5C454AB9F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81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6252-7F25-49CC-9E9C-97AF38CE584E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821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68F5-A3F8-493B-808D-CD80AAC2984D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49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8561-FF46-43E0-837E-3F46DABF99CD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822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307-4D24-40FB-ADF6-2A9C69EB83BA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323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FA4E-EAD6-4FD6-AB03-B41E8DA10B01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988F8-565A-4DB2-AC78-3DE0F0B069E1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43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3.svg"/><Relationship Id="rId5" Type="http://schemas.openxmlformats.org/officeDocument/2006/relationships/image" Target="../media/image43.png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.png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" Type="http://schemas.openxmlformats.org/officeDocument/2006/relationships/image" Target="../media/image1.png"/><Relationship Id="rId21" Type="http://schemas.openxmlformats.org/officeDocument/2006/relationships/customXml" Target="../ink/ink4.xml"/><Relationship Id="rId7" Type="http://schemas.openxmlformats.org/officeDocument/2006/relationships/image" Target="../media/image640.png"/><Relationship Id="rId12" Type="http://schemas.openxmlformats.org/officeDocument/2006/relationships/image" Target="../media/image69.png"/><Relationship Id="rId17" Type="http://schemas.openxmlformats.org/officeDocument/2006/relationships/customXml" Target="../ink/ink1.xml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3.svg"/><Relationship Id="rId20" Type="http://schemas.openxmlformats.org/officeDocument/2006/relationships/customXml" Target="../ink/ink3.xml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68.png"/><Relationship Id="rId24" Type="http://schemas.openxmlformats.org/officeDocument/2006/relationships/image" Target="../media/image74.png"/><Relationship Id="rId5" Type="http://schemas.openxmlformats.org/officeDocument/2006/relationships/image" Target="../media/image620.png"/><Relationship Id="rId15" Type="http://schemas.openxmlformats.org/officeDocument/2006/relationships/image" Target="../media/image32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70.png"/><Relationship Id="rId19" Type="http://schemas.openxmlformats.org/officeDocument/2006/relationships/customXml" Target="../ink/ink2.xml"/><Relationship Id="rId4" Type="http://schemas.openxmlformats.org/officeDocument/2006/relationships/image" Target="../media/image66.png"/><Relationship Id="rId9" Type="http://schemas.openxmlformats.org/officeDocument/2006/relationships/image" Target="../media/image660.png"/><Relationship Id="rId14" Type="http://schemas.openxmlformats.org/officeDocument/2006/relationships/image" Target="../media/image71.png"/><Relationship Id="rId22" Type="http://schemas.openxmlformats.org/officeDocument/2006/relationships/customXml" Target="../ink/ink5.xml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5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tiff"/><Relationship Id="rId4" Type="http://schemas.openxmlformats.org/officeDocument/2006/relationships/image" Target="../media/image130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tiff"/><Relationship Id="rId4" Type="http://schemas.openxmlformats.org/officeDocument/2006/relationships/image" Target="../media/image133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openxmlformats.org/officeDocument/2006/relationships/image" Target="../media/image13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tiff"/><Relationship Id="rId4" Type="http://schemas.openxmlformats.org/officeDocument/2006/relationships/hyperlink" Target="http://arxiv.org/pdf/1406.1078v3.pdf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0" y="1603690"/>
            <a:ext cx="9144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SG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机器</a:t>
            </a:r>
            <a:r>
              <a:rPr lang="zh-CN" altLang="en-US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学习</a:t>
            </a:r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A</a:t>
            </a:r>
          </a:p>
          <a:p>
            <a:pPr algn="ctr"/>
            <a:r>
              <a:rPr lang="en-US" altLang="zh-CN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7.</a:t>
            </a:r>
            <a:r>
              <a:rPr lang="zh-CN" altLang="en-US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神经网络</a:t>
            </a:r>
            <a:r>
              <a:rPr lang="en-US" altLang="zh-CN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zh-CN" altLang="en-US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：</a:t>
            </a:r>
            <a:endParaRPr lang="en-US" altLang="zh-CN" sz="4000" b="1" dirty="0">
              <a:solidFill>
                <a:srgbClr val="00206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基本框架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何向南</a:t>
            </a:r>
            <a:endParaRPr lang="en-US" altLang="zh-CN" sz="3200" b="1" dirty="0"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中国科学技术大学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Lab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Data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Science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143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10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86A31-CE82-BC45-275D-F52049F0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18" y="2363782"/>
            <a:ext cx="2729146" cy="3007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2093495" y="5558589"/>
            <a:ext cx="22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Poor Contrast</a:t>
            </a:r>
          </a:p>
          <a:p>
            <a:r>
              <a:rPr lang="zh-CN" altLang="en-US" sz="2400" b="1" dirty="0"/>
              <a:t>    低对比度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C46C9C-CE9F-9E01-6B2B-7E840C14E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347" y="2452272"/>
            <a:ext cx="2401422" cy="29193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92D51F-8D70-E52C-D94F-2A69EC770C1F}"/>
              </a:ext>
            </a:extLst>
          </p:cNvPr>
          <p:cNvSpPr txBox="1"/>
          <p:nvPr/>
        </p:nvSpPr>
        <p:spPr>
          <a:xfrm>
            <a:off x="4755348" y="5558589"/>
            <a:ext cx="19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Shadow</a:t>
            </a:r>
            <a:r>
              <a:rPr lang="zh-CN" altLang="en-US" sz="2400" b="1" dirty="0"/>
              <a:t>    阴影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549241-D218-7049-8292-F9A781BD778B}"/>
              </a:ext>
            </a:extLst>
          </p:cNvPr>
          <p:cNvSpPr txBox="1"/>
          <p:nvPr/>
        </p:nvSpPr>
        <p:spPr>
          <a:xfrm>
            <a:off x="395538" y="1466416"/>
            <a:ext cx="252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effectLst/>
                <a:latin typeface="HelveticaNeue"/>
              </a:rPr>
              <a:t>Challenges?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99282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11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86A31-CE82-BC45-275D-F52049F0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7" y="2339900"/>
            <a:ext cx="2729146" cy="3007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659221" y="5525353"/>
            <a:ext cx="22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Poor Contrast</a:t>
            </a:r>
          </a:p>
          <a:p>
            <a:r>
              <a:rPr lang="zh-CN" altLang="en-US" sz="2400" b="1" dirty="0"/>
              <a:t>    低对比度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C46C9C-CE9F-9E01-6B2B-7E840C14E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27" y="2409494"/>
            <a:ext cx="2401422" cy="29193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92D51F-8D70-E52C-D94F-2A69EC770C1F}"/>
              </a:ext>
            </a:extLst>
          </p:cNvPr>
          <p:cNvSpPr txBox="1"/>
          <p:nvPr/>
        </p:nvSpPr>
        <p:spPr>
          <a:xfrm>
            <a:off x="3704401" y="5525353"/>
            <a:ext cx="19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Shadow</a:t>
            </a:r>
            <a:r>
              <a:rPr lang="zh-CN" altLang="en-US" sz="2400" b="1" dirty="0"/>
              <a:t>    阴影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CBE93D-A6EE-29DF-83F2-5021B70C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961" y="2384144"/>
            <a:ext cx="2919377" cy="29193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AAEEC19-D928-0143-861A-F9F1783744EA}"/>
              </a:ext>
            </a:extLst>
          </p:cNvPr>
          <p:cNvSpPr txBox="1"/>
          <p:nvPr/>
        </p:nvSpPr>
        <p:spPr>
          <a:xfrm>
            <a:off x="395538" y="1466416"/>
            <a:ext cx="252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effectLst/>
                <a:latin typeface="HelveticaNeue"/>
              </a:rPr>
              <a:t>Challenges?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24762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12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86A31-CE82-BC45-275D-F52049F0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07" y="2339900"/>
            <a:ext cx="2729146" cy="3007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659221" y="5525353"/>
            <a:ext cx="22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Poor Contrast</a:t>
            </a:r>
          </a:p>
          <a:p>
            <a:r>
              <a:rPr lang="zh-CN" altLang="en-US" sz="2400" b="1" dirty="0"/>
              <a:t>    低对比度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7C46C9C-CE9F-9E01-6B2B-7E840C14E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27" y="2409494"/>
            <a:ext cx="2401422" cy="29193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92D51F-8D70-E52C-D94F-2A69EC770C1F}"/>
              </a:ext>
            </a:extLst>
          </p:cNvPr>
          <p:cNvSpPr txBox="1"/>
          <p:nvPr/>
        </p:nvSpPr>
        <p:spPr>
          <a:xfrm>
            <a:off x="3704401" y="5525353"/>
            <a:ext cx="19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Shadow</a:t>
            </a:r>
            <a:r>
              <a:rPr lang="zh-CN" altLang="en-US" sz="2400" b="1" dirty="0"/>
              <a:t>    阴影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CBE93D-A6EE-29DF-83F2-5021B70C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961" y="2384144"/>
            <a:ext cx="2919377" cy="29193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62371D-8DB1-A29A-2890-EE1451181139}"/>
              </a:ext>
            </a:extLst>
          </p:cNvPr>
          <p:cNvSpPr txBox="1"/>
          <p:nvPr/>
        </p:nvSpPr>
        <p:spPr>
          <a:xfrm>
            <a:off x="6326928" y="5525353"/>
            <a:ext cx="19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Texture</a:t>
            </a:r>
            <a:r>
              <a:rPr lang="zh-CN" altLang="en-US" sz="2400" b="1" dirty="0"/>
              <a:t>    纹理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8AB4F2-786C-874A-B080-27700C5BD17F}"/>
              </a:ext>
            </a:extLst>
          </p:cNvPr>
          <p:cNvSpPr txBox="1"/>
          <p:nvPr/>
        </p:nvSpPr>
        <p:spPr>
          <a:xfrm>
            <a:off x="395538" y="1466416"/>
            <a:ext cx="252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effectLst/>
                <a:latin typeface="HelveticaNeue"/>
              </a:rPr>
              <a:t>Challenges?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253976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13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299284" y="1228837"/>
            <a:ext cx="85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Why is it so difﬁcult?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Neue"/>
              </a:rPr>
              <a:t>Let’s look at a local image region and the corresponding intensities:</a:t>
            </a:r>
          </a:p>
          <a:p>
            <a:r>
              <a:rPr lang="zh-CN" altLang="en-US" sz="2000" dirty="0"/>
              <a:t>     让我们来看一个局部图像区域及其对应的灰度值：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1ACAE3-4041-2AFE-EC1A-AD455BB5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9" y="2345292"/>
            <a:ext cx="2295198" cy="35906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F792E3-8ABE-EE31-D161-D572C02C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404" y="2439788"/>
            <a:ext cx="3968996" cy="34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7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14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757989" y="4957088"/>
            <a:ext cx="299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Non-Boundaries </a:t>
            </a:r>
            <a:r>
              <a:rPr lang="zh-CN" altLang="en-US" sz="2000" b="1" dirty="0"/>
              <a:t>无边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1ACAE3-4041-2AFE-EC1A-AD455BB5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84" y="2088660"/>
            <a:ext cx="1845049" cy="2886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F792E3-8ABE-EE31-D161-D572C02C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375" y="2152167"/>
            <a:ext cx="3190571" cy="27594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44B10B-6552-F44B-B4DD-8720615A316A}"/>
              </a:ext>
            </a:extLst>
          </p:cNvPr>
          <p:cNvSpPr txBox="1"/>
          <p:nvPr/>
        </p:nvSpPr>
        <p:spPr>
          <a:xfrm>
            <a:off x="299284" y="1228837"/>
            <a:ext cx="85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Why is it so difﬁcult?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Neue"/>
              </a:rPr>
              <a:t>Let’s look at a local image region and the corresponding intensities:</a:t>
            </a:r>
          </a:p>
          <a:p>
            <a:r>
              <a:rPr lang="zh-CN" altLang="en-US" sz="2000" dirty="0"/>
              <a:t>     让我们来看一个局部图像区域及其对应的灰度值：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238878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15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757989" y="4957088"/>
            <a:ext cx="299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Non-Boundaries </a:t>
            </a:r>
            <a:r>
              <a:rPr lang="zh-CN" altLang="en-US" sz="2000" b="1" dirty="0"/>
              <a:t>无边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92D51F-8D70-E52C-D94F-2A69EC770C1F}"/>
              </a:ext>
            </a:extLst>
          </p:cNvPr>
          <p:cNvSpPr txBox="1"/>
          <p:nvPr/>
        </p:nvSpPr>
        <p:spPr>
          <a:xfrm>
            <a:off x="4362598" y="4966506"/>
            <a:ext cx="255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Boundaries </a:t>
            </a:r>
            <a:r>
              <a:rPr lang="zh-CN" altLang="en-US" sz="2000" b="1" dirty="0"/>
              <a:t>有边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1ACAE3-4041-2AFE-EC1A-AD455BB5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218" y="2111415"/>
            <a:ext cx="1845049" cy="2886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F792E3-8ABE-EE31-D161-D572C02C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200" y="2197676"/>
            <a:ext cx="3190571" cy="2759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DA507A-AE16-2708-1D2E-8FC5D2A32C6F}"/>
                  </a:ext>
                </a:extLst>
              </p:cNvPr>
              <p:cNvSpPr txBox="1"/>
              <p:nvPr/>
            </p:nvSpPr>
            <p:spPr>
              <a:xfrm>
                <a:off x="1612231" y="5629163"/>
                <a:ext cx="5041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DA507A-AE16-2708-1D2E-8FC5D2A32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31" y="5629163"/>
                <a:ext cx="504123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CA7B75F-6F3C-4946-8B56-4FAB5A44DFBF}"/>
              </a:ext>
            </a:extLst>
          </p:cNvPr>
          <p:cNvSpPr txBox="1"/>
          <p:nvPr/>
        </p:nvSpPr>
        <p:spPr>
          <a:xfrm>
            <a:off x="299284" y="1228837"/>
            <a:ext cx="85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Why is it so difﬁcult?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HelveticaNeue"/>
              </a:rPr>
              <a:t>Let’s look at a local image region and the corresponding intensities:</a:t>
            </a:r>
          </a:p>
          <a:p>
            <a:r>
              <a:rPr lang="zh-CN" altLang="en-US" sz="2000" dirty="0"/>
              <a:t>     让我们来看一个局部图像区域及其对应的灰度值：</a:t>
            </a:r>
            <a:endParaRPr lang="en-US" altLang="zh-CN" sz="200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743981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16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299285" y="1228837"/>
            <a:ext cx="784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HelveticaNeue"/>
              </a:rPr>
              <a:t>Why is it so difﬁcult?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Neue"/>
              </a:rPr>
              <a:t>     </a:t>
            </a:r>
            <a:r>
              <a:rPr lang="zh-CN" altLang="en-US" dirty="0">
                <a:solidFill>
                  <a:srgbClr val="000000"/>
                </a:solidFill>
                <a:latin typeface="HelveticaNeue"/>
              </a:rPr>
              <a:t>为何如此困难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Neue"/>
              </a:rPr>
              <a:t>？</a:t>
            </a:r>
            <a:endParaRPr lang="en-US" altLang="zh-CN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ffectLst/>
                <a:latin typeface="HelveticaNeue"/>
              </a:rPr>
              <a:t>Let’s look at a local image region and the corresponding intensities:</a:t>
            </a:r>
          </a:p>
          <a:p>
            <a:r>
              <a:rPr lang="zh-CN" altLang="en-US" dirty="0"/>
              <a:t>     让我们来看一个局部图像区域及其对应的灰度值：</a:t>
            </a:r>
            <a:endParaRPr lang="en-US" altLang="zh-CN" dirty="0">
              <a:solidFill>
                <a:srgbClr val="000000"/>
              </a:solidFill>
              <a:effectLst/>
              <a:latin typeface="Helvetica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757989" y="4957088"/>
            <a:ext cx="2995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Non-Boundaries </a:t>
            </a:r>
            <a:r>
              <a:rPr lang="zh-CN" altLang="en-US" sz="2000" b="1" dirty="0"/>
              <a:t>无边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92D51F-8D70-E52C-D94F-2A69EC770C1F}"/>
              </a:ext>
            </a:extLst>
          </p:cNvPr>
          <p:cNvSpPr txBox="1"/>
          <p:nvPr/>
        </p:nvSpPr>
        <p:spPr>
          <a:xfrm>
            <a:off x="4362598" y="4966506"/>
            <a:ext cx="255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Boundaries </a:t>
            </a:r>
            <a:r>
              <a:rPr lang="zh-CN" altLang="en-US" sz="2000" b="1" dirty="0"/>
              <a:t>有边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62371D-8DB1-A29A-2890-EE1451181139}"/>
              </a:ext>
            </a:extLst>
          </p:cNvPr>
          <p:cNvSpPr txBox="1"/>
          <p:nvPr/>
        </p:nvSpPr>
        <p:spPr>
          <a:xfrm>
            <a:off x="1005557" y="5525353"/>
            <a:ext cx="723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Intensity cue is not necessarily a good indicator for boundaries.</a:t>
            </a:r>
          </a:p>
          <a:p>
            <a:r>
              <a:rPr lang="zh-CN" altLang="en-US" dirty="0"/>
              <a:t>     灰度线索并不一定是边界的良好指示器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1ACAE3-4041-2AFE-EC1A-AD455BB5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218" y="2088660"/>
            <a:ext cx="1845049" cy="2886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F792E3-8ABE-EE31-D161-D572C02CA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375" y="2152167"/>
            <a:ext cx="3190571" cy="27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17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299285" y="1228837"/>
            <a:ext cx="7841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What other image cues could be helpful?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     </a:t>
            </a:r>
            <a:r>
              <a:rPr lang="zh-CN" altLang="en-US" sz="2000" dirty="0"/>
              <a:t>还有哪些图像线索可能是有用的？</a:t>
            </a:r>
            <a:endParaRPr lang="en-US" altLang="zh-CN" sz="2000" b="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14AE1-09EE-FDAA-E25A-D807BC67986B}"/>
              </a:ext>
            </a:extLst>
          </p:cNvPr>
          <p:cNvSpPr txBox="1"/>
          <p:nvPr/>
        </p:nvSpPr>
        <p:spPr>
          <a:xfrm>
            <a:off x="299285" y="1875168"/>
            <a:ext cx="7820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Brightness gradient (BG)     </a:t>
            </a:r>
            <a:r>
              <a:rPr lang="zh-CN" altLang="en-US" sz="2000" dirty="0">
                <a:latin typeface="HelveticaNeue"/>
              </a:rPr>
              <a:t>亮度梯度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08988B-AD4B-01A4-32CE-B0B2CB568C2C}"/>
              </a:ext>
            </a:extLst>
          </p:cNvPr>
          <p:cNvSpPr txBox="1"/>
          <p:nvPr/>
        </p:nvSpPr>
        <p:spPr>
          <a:xfrm>
            <a:off x="299285" y="2244500"/>
            <a:ext cx="7820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Color gradient (CG)    </a:t>
            </a:r>
            <a:r>
              <a:rPr lang="zh-CN" altLang="en-US" sz="2000" dirty="0">
                <a:latin typeface="HelveticaNeue"/>
              </a:rPr>
              <a:t>色彩梯度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689C8D-EBF8-0A5A-54BE-CB00C187FDE8}"/>
              </a:ext>
            </a:extLst>
          </p:cNvPr>
          <p:cNvSpPr txBox="1"/>
          <p:nvPr/>
        </p:nvSpPr>
        <p:spPr>
          <a:xfrm>
            <a:off x="299285" y="2586830"/>
            <a:ext cx="7820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Texture gradient (CG)    </a:t>
            </a:r>
            <a:r>
              <a:rPr lang="zh-CN" altLang="en-US" sz="2000" dirty="0">
                <a:latin typeface="HelveticaNeue"/>
              </a:rPr>
              <a:t>纹理梯度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C09AF6-E206-07C8-AE0A-ECB988B0361B}"/>
              </a:ext>
            </a:extLst>
          </p:cNvPr>
          <p:cNvSpPr txBox="1"/>
          <p:nvPr/>
        </p:nvSpPr>
        <p:spPr>
          <a:xfrm>
            <a:off x="299285" y="2929160"/>
            <a:ext cx="7820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…</a:t>
            </a:r>
            <a:endParaRPr lang="zh-CN" altLang="en-US" sz="2000" dirty="0"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13076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AE62FA5-DE86-EFE3-216C-07BB2436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8" y="477108"/>
            <a:ext cx="8811690" cy="507580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B6DB6-6045-94AC-8C4F-AD7C4633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30AD1-48A8-DCFB-8DBC-832D0DA9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69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B6DB6-6045-94AC-8C4F-AD7C4633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30AD1-48A8-DCFB-8DBC-832D0DA9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19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16738A-E36A-126D-477F-4B08CF8DC5FA}"/>
              </a:ext>
            </a:extLst>
          </p:cNvPr>
          <p:cNvSpPr txBox="1"/>
          <p:nvPr/>
        </p:nvSpPr>
        <p:spPr>
          <a:xfrm>
            <a:off x="424113" y="5558060"/>
            <a:ext cx="749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Neue"/>
              </a:rPr>
              <a:t>How to combine all those issues?</a:t>
            </a:r>
          </a:p>
          <a:p>
            <a:r>
              <a:rPr lang="zh-CN" altLang="en-US" sz="2000" dirty="0">
                <a:latin typeface="HelveticaNeue"/>
              </a:rPr>
              <a:t>如何结合所有这些线索？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7FCF56D-3326-50EE-BFFB-7AC2C4921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756" b="13511"/>
          <a:stretch/>
        </p:blipFill>
        <p:spPr>
          <a:xfrm>
            <a:off x="266108" y="299173"/>
            <a:ext cx="8611783" cy="5044407"/>
          </a:xfrm>
        </p:spPr>
      </p:pic>
    </p:spTree>
    <p:extLst>
      <p:ext uri="{BB962C8B-B14F-4D97-AF65-F5344CB8AC3E}">
        <p14:creationId xmlns:p14="http://schemas.microsoft.com/office/powerpoint/2010/main" val="286900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Neural Networks: Architecture</a:t>
            </a:r>
          </a:p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神经网络</a:t>
            </a:r>
            <a:r>
              <a:rPr lang="en-US" altLang="zh-CN" sz="2800" b="1" dirty="0">
                <a:solidFill>
                  <a:srgbClr val="FFC00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I</a:t>
            </a:r>
            <a:r>
              <a:rPr lang="zh-CN" altLang="en-US" sz="2800" b="1" dirty="0">
                <a:solidFill>
                  <a:srgbClr val="FFC00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：基本框架</a:t>
            </a:r>
            <a:endParaRPr lang="en-US" altLang="zh-CN" sz="1100" dirty="0">
              <a:solidFill>
                <a:srgbClr val="FFC00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D5AD19-843B-7E28-AE80-E4422C8D2AFE}"/>
              </a:ext>
            </a:extLst>
          </p:cNvPr>
          <p:cNvSpPr txBox="1"/>
          <p:nvPr/>
        </p:nvSpPr>
        <p:spPr>
          <a:xfrm>
            <a:off x="151689" y="1674674"/>
            <a:ext cx="849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Goals of this lecture</a:t>
            </a:r>
            <a:endParaRPr lang="en-US" altLang="zh-CN" sz="2000" dirty="0"/>
          </a:p>
          <a:p>
            <a:pPr marL="6480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Understand the motivation for deep neural networks</a:t>
            </a:r>
          </a:p>
          <a:p>
            <a:pPr marL="6480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Learn about deep neural network architecture(s) and some standard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components 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6DC51C-0248-470E-D556-D2478D164B09}"/>
              </a:ext>
            </a:extLst>
          </p:cNvPr>
          <p:cNvSpPr txBox="1"/>
          <p:nvPr/>
        </p:nvSpPr>
        <p:spPr>
          <a:xfrm>
            <a:off x="213561" y="3669632"/>
            <a:ext cx="7895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Reading material</a:t>
            </a:r>
            <a:endParaRPr lang="en-US" altLang="zh-CN" sz="2000" dirty="0"/>
          </a:p>
          <a:p>
            <a:pPr marL="648000" indent="-342900">
              <a:buFont typeface="Arial" panose="020B0604020202020204" pitchFamily="34" charset="0"/>
              <a:buChar char="•"/>
            </a:pPr>
            <a:r>
              <a:rPr lang="fr-FR" altLang="zh-CN" sz="2000" dirty="0">
                <a:solidFill>
                  <a:srgbClr val="000000"/>
                </a:solidFill>
                <a:latin typeface="HelveticaNeue"/>
              </a:rPr>
              <a:t>Course Notes, Section 7.1, 7.2  </a:t>
            </a:r>
          </a:p>
          <a:p>
            <a:pPr marL="6480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I. Goodfellow et al.; Deep Learning; Chapters 6-9</a:t>
            </a:r>
          </a:p>
        </p:txBody>
      </p:sp>
    </p:spTree>
    <p:extLst>
      <p:ext uri="{BB962C8B-B14F-4D97-AF65-F5344CB8AC3E}">
        <p14:creationId xmlns:p14="http://schemas.microsoft.com/office/powerpoint/2010/main" val="1451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AE62FA5-DE86-EFE3-216C-07BB24367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8" y="477108"/>
            <a:ext cx="8811690" cy="507580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B6DB6-6045-94AC-8C4F-AD7C4633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2024/10/21</a:t>
            </a:fld>
            <a:endParaRPr lang="en-SG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30AD1-48A8-DCFB-8DBC-832D0DA9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20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16738A-E36A-126D-477F-4B08CF8DC5FA}"/>
              </a:ext>
            </a:extLst>
          </p:cNvPr>
          <p:cNvSpPr txBox="1"/>
          <p:nvPr/>
        </p:nvSpPr>
        <p:spPr>
          <a:xfrm>
            <a:off x="721894" y="5775158"/>
            <a:ext cx="8422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Neue"/>
              </a:rPr>
              <a:t>How to combine all those issues? Learn a linear combination of cues</a:t>
            </a:r>
          </a:p>
          <a:p>
            <a:r>
              <a:rPr lang="zh-CN" altLang="en-US" sz="2000" dirty="0">
                <a:latin typeface="HelveticaNeue"/>
              </a:rPr>
              <a:t>如何结合所有这些线索？学习这些线索的线性组合</a:t>
            </a:r>
          </a:p>
        </p:txBody>
      </p:sp>
    </p:spTree>
    <p:extLst>
      <p:ext uri="{BB962C8B-B14F-4D97-AF65-F5344CB8AC3E}">
        <p14:creationId xmlns:p14="http://schemas.microsoft.com/office/powerpoint/2010/main" val="268599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Edge/Boundary detection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边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缘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/>
              <p:nvPr/>
            </p:nvSpPr>
            <p:spPr>
              <a:xfrm>
                <a:off x="299285" y="1228837"/>
                <a:ext cx="2287504" cy="669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)</m:t>
                        </m:r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?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Neue"/>
                  <a:ea typeface="等线" panose="02010600030101010101" pitchFamily="2" charset="-122"/>
                  <a:cs typeface="+mn-cs"/>
                </a:endParaRPr>
              </a:p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      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𝑖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是什么？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   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5" y="1228837"/>
                <a:ext cx="2287504" cy="669286"/>
              </a:xfrm>
              <a:prstGeom prst="rect">
                <a:avLst/>
              </a:prstGeom>
              <a:blipFill>
                <a:blip r:embed="rId4"/>
                <a:stretch>
                  <a:fillRect l="-1600" t="-3670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FA14AE1-09EE-FDAA-E25A-D807BC67986B}"/>
              </a:ext>
            </a:extLst>
          </p:cNvPr>
          <p:cNvSpPr txBox="1"/>
          <p:nvPr/>
        </p:nvSpPr>
        <p:spPr>
          <a:xfrm>
            <a:off x="3166961" y="125179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HelveticaNeue"/>
              </a:rPr>
              <a:t>Annotated pixel label</a:t>
            </a:r>
            <a:r>
              <a:rPr lang="zh-CN" altLang="en-US" dirty="0">
                <a:solidFill>
                  <a:prstClr val="black"/>
                </a:solidFill>
                <a:latin typeface="HelveticaNeue"/>
              </a:rPr>
              <a:t>标注的像素标签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eue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8988B-AD4B-01A4-32CE-B0B2CB568C2C}"/>
                  </a:ext>
                </a:extLst>
              </p:cNvPr>
              <p:cNvSpPr txBox="1"/>
              <p:nvPr/>
            </p:nvSpPr>
            <p:spPr>
              <a:xfrm>
                <a:off x="299285" y="2244500"/>
                <a:ext cx="1782178" cy="669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HelveticaNeue"/>
                  </a:rPr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HelveticaNeue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Neue"/>
                  </a:rPr>
                  <a:t>是什么？</a:t>
                </a:r>
                <a:r>
                  <a:rPr lang="en-US" altLang="zh-CN" dirty="0">
                    <a:solidFill>
                      <a:srgbClr val="000000"/>
                    </a:solidFill>
                    <a:latin typeface="HelveticaNeue"/>
                  </a:rPr>
                  <a:t>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8988B-AD4B-01A4-32CE-B0B2CB56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5" y="2244500"/>
                <a:ext cx="1782178" cy="669286"/>
              </a:xfrm>
              <a:prstGeom prst="rect">
                <a:avLst/>
              </a:prstGeom>
              <a:blipFill>
                <a:blip r:embed="rId5"/>
                <a:stretch>
                  <a:fillRect l="-2055" t="-2727" r="-205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F689C8D-EBF8-0A5A-54BE-CB00C187FDE8}"/>
              </a:ext>
            </a:extLst>
          </p:cNvPr>
          <p:cNvSpPr txBox="1"/>
          <p:nvPr/>
        </p:nvSpPr>
        <p:spPr>
          <a:xfrm>
            <a:off x="3166960" y="2218294"/>
            <a:ext cx="260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Image pixel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     图像像素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C09AF6-E206-07C8-AE0A-ECB988B0361B}"/>
                  </a:ext>
                </a:extLst>
              </p:cNvPr>
              <p:cNvSpPr txBox="1"/>
              <p:nvPr/>
            </p:nvSpPr>
            <p:spPr>
              <a:xfrm>
                <a:off x="442160" y="3075496"/>
                <a:ext cx="2144629" cy="669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HelveticaNeue"/>
                  </a:rPr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HelveticaNeue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HelveticaNeue"/>
                  </a:rPr>
                  <a:t>是什么？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Neue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C09AF6-E206-07C8-AE0A-ECB988B0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60" y="3075496"/>
                <a:ext cx="2144629" cy="669286"/>
              </a:xfrm>
              <a:prstGeom prst="rect">
                <a:avLst/>
              </a:prstGeom>
              <a:blipFill>
                <a:blip r:embed="rId6"/>
                <a:stretch>
                  <a:fillRect l="-1994" t="-3670" b="-14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2BD40A3-0EC9-145D-7022-0DB9F72CB881}"/>
              </a:ext>
            </a:extLst>
          </p:cNvPr>
          <p:cNvSpPr txBox="1"/>
          <p:nvPr/>
        </p:nvSpPr>
        <p:spPr>
          <a:xfrm>
            <a:off x="3166959" y="3200400"/>
            <a:ext cx="4930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Vector of features computed in the neighborhood of pixel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HelveticaNeue"/>
              </a:rPr>
              <a:t>i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, e.g., intensity, texture gradient, oriented gradient etc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  <a:endParaRPr lang="en-US" altLang="zh-CN" dirty="0"/>
          </a:p>
          <a:p>
            <a:r>
              <a:rPr lang="zh-CN" altLang="en-US" dirty="0"/>
              <a:t>      在像素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邻域内计算的特征向量，例如灰度、        纹理梯度、方向梯度等。</a:t>
            </a:r>
          </a:p>
        </p:txBody>
      </p:sp>
    </p:spTree>
    <p:extLst>
      <p:ext uri="{BB962C8B-B14F-4D97-AF65-F5344CB8AC3E}">
        <p14:creationId xmlns:p14="http://schemas.microsoft.com/office/powerpoint/2010/main" val="14530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1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Boundary detection performance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边缘检测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性能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19A030-66F7-D1A4-9752-AADC965F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42" y="1428471"/>
            <a:ext cx="7254811" cy="47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1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Key Takeaways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关键要点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23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89188"/>
            <a:ext cx="919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Selecting good features is often key to the performance of a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machine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learning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algorithm.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14AE1-09EE-FDAA-E25A-D807BC67986B}"/>
              </a:ext>
            </a:extLst>
          </p:cNvPr>
          <p:cNvSpPr txBox="1"/>
          <p:nvPr/>
        </p:nvSpPr>
        <p:spPr>
          <a:xfrm>
            <a:off x="101515" y="2290144"/>
            <a:ext cx="8413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Most common approach is to apply known heuristics that work well from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(community/expert) experience.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08988B-AD4B-01A4-32CE-B0B2CB568C2C}"/>
              </a:ext>
            </a:extLst>
          </p:cNvPr>
          <p:cNvSpPr txBox="1"/>
          <p:nvPr/>
        </p:nvSpPr>
        <p:spPr>
          <a:xfrm>
            <a:off x="101515" y="3291100"/>
            <a:ext cx="7820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Caution: when/how can adding features hurt performance?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689C8D-EBF8-0A5A-54BE-CB00C187FDE8}"/>
              </a:ext>
            </a:extLst>
          </p:cNvPr>
          <p:cNvSpPr txBox="1"/>
          <p:nvPr/>
        </p:nvSpPr>
        <p:spPr>
          <a:xfrm>
            <a:off x="101515" y="4160129"/>
            <a:ext cx="8375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Next, we will discuss how deep learning can help automate feature extraction.</a:t>
            </a:r>
            <a:endParaRPr lang="zh-CN" altLang="en-US" sz="2000" dirty="0"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1501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via features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通过特征的神经网络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/>
              <p:nvPr/>
            </p:nvSpPr>
            <p:spPr>
              <a:xfrm>
                <a:off x="299284" y="1228837"/>
                <a:ext cx="8728602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To make a linear predictor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nonlinear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𝒙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, we rely upon feature mapping h: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𝝎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𝑻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𝒙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becomes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The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quality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is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very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important!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solidFill>
                      <a:srgbClr val="000000"/>
                    </a:solidFill>
                    <a:effectLst/>
                    <a:latin typeface="HelveticaNeue"/>
                  </a:rPr>
                  <a:t>Why not learning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ffectLst/>
                    <a:latin typeface="HelveticaNeue"/>
                  </a:rPr>
                  <a:t>? 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4" y="1228837"/>
                <a:ext cx="8728602" cy="1328954"/>
              </a:xfrm>
              <a:prstGeom prst="rect">
                <a:avLst/>
              </a:prstGeom>
              <a:blipFill>
                <a:blip r:embed="rId4"/>
                <a:stretch>
                  <a:fillRect l="-728" t="-1905" r="-14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004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via features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通过特征的神经网络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DFD093-A525-06FC-361F-DA5A4F180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64" y="3706087"/>
            <a:ext cx="7900310" cy="992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A4239A-D41D-0D84-D31C-39FC997F2F6A}"/>
                  </a:ext>
                </a:extLst>
              </p:cNvPr>
              <p:cNvSpPr txBox="1"/>
              <p:nvPr/>
            </p:nvSpPr>
            <p:spPr>
              <a:xfrm>
                <a:off x="2686050" y="3007081"/>
                <a:ext cx="3001052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A4239A-D41D-0D84-D31C-39FC997F2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007081"/>
                <a:ext cx="3001052" cy="360804"/>
              </a:xfrm>
              <a:prstGeom prst="rect">
                <a:avLst/>
              </a:prstGeom>
              <a:blipFill>
                <a:blip r:embed="rId5"/>
                <a:stretch>
                  <a:fillRect l="-3797" t="-6897" r="-7595" b="-37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3764C86-0E1B-F94C-B013-CBB64C9FE7B5}"/>
                  </a:ext>
                </a:extLst>
              </p:cNvPr>
              <p:cNvSpPr txBox="1"/>
              <p:nvPr/>
            </p:nvSpPr>
            <p:spPr>
              <a:xfrm>
                <a:off x="299284" y="1228837"/>
                <a:ext cx="8728602" cy="132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To make a linear predictor 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nonlinear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 in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  <a:cs typeface="+mn-cs"/>
                      </a:rPr>
                      <m:t>𝒙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  <a:cs typeface="+mn-cs"/>
                  </a:rPr>
                  <a:t>, we rely upon feature mapping h: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sSupPr>
                      <m:e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𝝎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𝑻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𝒙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becomes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The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quality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is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very</a:t>
                </a:r>
                <a:r>
                  <a:rPr lang="zh-CN" altLang="en-US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 </a:t>
                </a:r>
                <a:r>
                  <a:rPr lang="en-US" altLang="zh-CN" sz="2000" b="0" dirty="0">
                    <a:solidFill>
                      <a:srgbClr val="C00000"/>
                    </a:solidFill>
                    <a:effectLst/>
                    <a:latin typeface="HelveticaNeue"/>
                  </a:rPr>
                  <a:t>important!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solidFill>
                      <a:srgbClr val="000000"/>
                    </a:solidFill>
                    <a:effectLst/>
                    <a:latin typeface="HelveticaNeue"/>
                  </a:rPr>
                  <a:t>Why not learning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000" b="0" dirty="0">
                    <a:solidFill>
                      <a:srgbClr val="000000"/>
                    </a:solidFill>
                    <a:effectLst/>
                    <a:latin typeface="HelveticaNeue"/>
                  </a:rPr>
                  <a:t>? 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3764C86-0E1B-F94C-B013-CBB64C9F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4" y="1228837"/>
                <a:ext cx="8728602" cy="1328954"/>
              </a:xfrm>
              <a:prstGeom prst="rect">
                <a:avLst/>
              </a:prstGeom>
              <a:blipFill>
                <a:blip r:embed="rId6"/>
                <a:stretch>
                  <a:fillRect l="-728" t="-1905" r="-14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7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iterated linear prediction (part 1)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作为迭代线性预测的神经网络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HelveticaNeue"/>
              </a:rPr>
              <a:t>Natural choice</a:t>
            </a:r>
            <a:r>
              <a:rPr lang="en-US" altLang="zh-CN" dirty="0">
                <a:latin typeface="HelveticaNeue"/>
              </a:rPr>
              <a:t>: build feature maps out of linear predictors!</a:t>
            </a:r>
          </a:p>
          <a:p>
            <a:pPr lvl="0">
              <a:defRPr/>
            </a:pPr>
            <a:r>
              <a:rPr lang="zh-CN" altLang="en-US" dirty="0"/>
              <a:t>     自然的选择：用线性预测器构建特征映射！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69C1BE-B56A-955D-513A-F568A5A1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9" y="1939945"/>
            <a:ext cx="7059010" cy="8954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9B9E66-9C0D-69BC-2BB0-C8869F6E4377}"/>
              </a:ext>
            </a:extLst>
          </p:cNvPr>
          <p:cNvSpPr txBox="1"/>
          <p:nvPr/>
        </p:nvSpPr>
        <p:spPr>
          <a:xfrm>
            <a:off x="358458" y="2937018"/>
            <a:ext cx="795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There is something wrong with this!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CEDC3B-468C-0537-2374-59BE81F8DCB5}"/>
              </a:ext>
            </a:extLst>
          </p:cNvPr>
          <p:cNvSpPr txBox="1"/>
          <p:nvPr/>
        </p:nvSpPr>
        <p:spPr>
          <a:xfrm>
            <a:off x="299803" y="3561761"/>
            <a:ext cx="807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rgbClr val="FF0000"/>
                </a:solidFill>
                <a:effectLst/>
                <a:latin typeface="HelveticaNeue"/>
              </a:rPr>
              <a:t>Gained no additional representation ﬂexibility!</a:t>
            </a:r>
          </a:p>
          <a:p>
            <a:r>
              <a:rPr lang="zh-CN" altLang="en-US" dirty="0">
                <a:solidFill>
                  <a:srgbClr val="FF0000"/>
                </a:solidFill>
                <a:latin typeface="HelveticaNeue"/>
              </a:rPr>
              <a:t>    欠缺额外的表示灵活度！</a:t>
            </a:r>
            <a:endParaRPr lang="zh-CN" altLang="en-US" dirty="0">
              <a:latin typeface="Helvetica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6A05A-6547-6FA5-7308-90057FC59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5" y="4512705"/>
            <a:ext cx="3813541" cy="575628"/>
          </a:xfrm>
          <a:prstGeom prst="rect">
            <a:avLst/>
          </a:prstGeom>
        </p:spPr>
      </p:pic>
      <p:pic>
        <p:nvPicPr>
          <p:cNvPr id="4" name="图形 3" descr="线箭头: 直 纯色填充">
            <a:extLst>
              <a:ext uri="{FF2B5EF4-FFF2-40B4-BE49-F238E27FC236}">
                <a16:creationId xmlns:a16="http://schemas.microsoft.com/office/drawing/2014/main" id="{A2DAD7CA-BE9E-F9E3-362C-96DAC5296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48874" y="5051189"/>
            <a:ext cx="462064" cy="46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555A4F-6775-F4A9-16F4-9A9DADDB1A10}"/>
                  </a:ext>
                </a:extLst>
              </p:cNvPr>
              <p:cNvSpPr txBox="1"/>
              <p:nvPr/>
            </p:nvSpPr>
            <p:spPr>
              <a:xfrm>
                <a:off x="3283147" y="5426762"/>
                <a:ext cx="5935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555A4F-6775-F4A9-16F4-9A9DADDB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147" y="5426762"/>
                <a:ext cx="59351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28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iterated linear prediction (part 1)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作为迭代线性预测的神经网络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latin typeface="HelveticaNeue"/>
              </a:rPr>
              <a:t>Natural choice</a:t>
            </a:r>
            <a:r>
              <a:rPr lang="en-US" altLang="zh-CN" dirty="0">
                <a:latin typeface="HelveticaNeue"/>
              </a:rPr>
              <a:t>: build feature maps out of linear predictors!</a:t>
            </a:r>
          </a:p>
          <a:p>
            <a:pPr lvl="0">
              <a:defRPr/>
            </a:pPr>
            <a:r>
              <a:rPr lang="zh-CN" altLang="en-US" dirty="0"/>
              <a:t>     自然的选择：用线性预测器构建特征映射！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69C1BE-B56A-955D-513A-F568A5A11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9" y="1939945"/>
            <a:ext cx="7059010" cy="8954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9B9E66-9C0D-69BC-2BB0-C8869F6E4377}"/>
              </a:ext>
            </a:extLst>
          </p:cNvPr>
          <p:cNvSpPr txBox="1"/>
          <p:nvPr/>
        </p:nvSpPr>
        <p:spPr>
          <a:xfrm>
            <a:off x="358458" y="2922504"/>
            <a:ext cx="795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There is something wrong with this!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CEDC3B-468C-0537-2374-59BE81F8DCB5}"/>
              </a:ext>
            </a:extLst>
          </p:cNvPr>
          <p:cNvSpPr txBox="1"/>
          <p:nvPr/>
        </p:nvSpPr>
        <p:spPr>
          <a:xfrm>
            <a:off x="299803" y="3561761"/>
            <a:ext cx="807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rgbClr val="FF0000"/>
                </a:solidFill>
                <a:effectLst/>
                <a:latin typeface="HelveticaNeue"/>
              </a:rPr>
              <a:t>Gained no additional representation ﬂexibility!</a:t>
            </a:r>
          </a:p>
          <a:p>
            <a:r>
              <a:rPr lang="zh-CN" altLang="en-US" dirty="0">
                <a:solidFill>
                  <a:srgbClr val="FF0000"/>
                </a:solidFill>
                <a:latin typeface="HelveticaNeue"/>
              </a:rPr>
              <a:t>    欠缺额外的表示灵活度！</a:t>
            </a:r>
            <a:endParaRPr lang="zh-CN" altLang="en-US" dirty="0">
              <a:latin typeface="Helvetica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DF21C4-CE8D-5F87-0343-9F9A140CA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710" y="4171584"/>
            <a:ext cx="3229426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59E51C6-E69B-9FE5-9B55-279D5E259779}"/>
                  </a:ext>
                </a:extLst>
              </p:cNvPr>
              <p:cNvSpPr txBox="1"/>
              <p:nvPr/>
            </p:nvSpPr>
            <p:spPr>
              <a:xfrm>
                <a:off x="299803" y="4972934"/>
                <a:ext cx="6427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1" dirty="0">
                    <a:solidFill>
                      <a:srgbClr val="000000"/>
                    </a:solidFill>
                    <a:effectLst/>
                    <a:latin typeface="HelveticaNeue"/>
                  </a:rPr>
                  <a:t>Fix</a:t>
                </a:r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: introduce nonlinearity/transfer/activation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1800" b="0" dirty="0">
                  <a:solidFill>
                    <a:srgbClr val="000000"/>
                  </a:solidFill>
                  <a:effectLst/>
                  <a:latin typeface="HelveticaNeue"/>
                </a:endParaRPr>
              </a:p>
              <a:p>
                <a:r>
                  <a:rPr lang="zh-CN" altLang="en-US" dirty="0">
                    <a:latin typeface="HelveticaNeue"/>
                  </a:rPr>
                  <a:t>    解决方法：引入非线性</a:t>
                </a:r>
                <a:r>
                  <a:rPr lang="en-US" altLang="zh-CN" dirty="0">
                    <a:latin typeface="HelveticaNeue"/>
                  </a:rPr>
                  <a:t>/</a:t>
                </a:r>
                <a:r>
                  <a:rPr lang="zh-CN" altLang="en-US" dirty="0">
                    <a:latin typeface="HelveticaNeue"/>
                  </a:rPr>
                  <a:t>转换</a:t>
                </a:r>
                <a:r>
                  <a:rPr lang="en-US" altLang="zh-CN" dirty="0">
                    <a:latin typeface="HelveticaNeue"/>
                  </a:rPr>
                  <a:t>/</a:t>
                </a:r>
                <a:r>
                  <a:rPr lang="zh-CN" altLang="en-US" dirty="0">
                    <a:latin typeface="HelveticaNeue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CN" altLang="en-US" dirty="0">
                  <a:latin typeface="HelveticaNeue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59E51C6-E69B-9FE5-9B55-279D5E259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03" y="4972934"/>
                <a:ext cx="6427353" cy="646331"/>
              </a:xfrm>
              <a:prstGeom prst="rect">
                <a:avLst/>
              </a:prstGeom>
              <a:blipFill>
                <a:blip r:embed="rId7"/>
                <a:stretch>
                  <a:fillRect l="-569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C2ACF48-D920-0209-4307-9E5DC68994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724" y="5639436"/>
            <a:ext cx="2239515" cy="472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D756CBD-68F1-3EFA-F8C3-2F517315731C}"/>
                  </a:ext>
                </a:extLst>
              </p:cNvPr>
              <p:cNvSpPr txBox="1"/>
              <p:nvPr/>
            </p:nvSpPr>
            <p:spPr>
              <a:xfrm>
                <a:off x="5889456" y="3527071"/>
                <a:ext cx="2267953" cy="1288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D756CBD-68F1-3EFA-F8C3-2F5173157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56" y="3527071"/>
                <a:ext cx="2267953" cy="1288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6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iterated linear prediction (part 2)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作为迭代线性预测的神经网络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HelveticaNeue"/>
              </a:rPr>
              <a:t>We will predict as</a:t>
            </a:r>
            <a:r>
              <a:rPr lang="zh-CN" altLang="en-US" dirty="0"/>
              <a:t> 我们的预测为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E51C6-E69B-9FE5-9B55-279D5E259779}"/>
              </a:ext>
            </a:extLst>
          </p:cNvPr>
          <p:cNvSpPr txBox="1"/>
          <p:nvPr/>
        </p:nvSpPr>
        <p:spPr>
          <a:xfrm>
            <a:off x="151689" y="4420240"/>
            <a:ext cx="6427353" cy="66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Neue"/>
              </a:rPr>
              <a:t>Question</a:t>
            </a:r>
            <a:r>
              <a:rPr lang="en-US" altLang="zh-CN" dirty="0">
                <a:latin typeface="HelveticaNeue"/>
              </a:rPr>
              <a:t>: which training procedure?</a:t>
            </a:r>
            <a:r>
              <a:rPr lang="zh-CN" altLang="en-US" dirty="0">
                <a:latin typeface="HelveticaNeue"/>
              </a:rPr>
              <a:t>    </a:t>
            </a:r>
            <a:endParaRPr lang="en-US" altLang="zh-CN" dirty="0">
              <a:latin typeface="HelveticaNeue"/>
            </a:endParaRPr>
          </a:p>
          <a:p>
            <a:r>
              <a:rPr lang="en-US" altLang="zh-CN" dirty="0">
                <a:latin typeface="HelveticaNeue"/>
              </a:rPr>
              <a:t>    </a:t>
            </a:r>
            <a:r>
              <a:rPr lang="zh-CN" altLang="en-US" dirty="0">
                <a:latin typeface="HelveticaNeue"/>
              </a:rPr>
              <a:t>问题：怎么训练？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D5B4E9-C86C-A95F-9972-CCBC71729FA0}"/>
              </a:ext>
            </a:extLst>
          </p:cNvPr>
          <p:cNvSpPr txBox="1"/>
          <p:nvPr/>
        </p:nvSpPr>
        <p:spPr>
          <a:xfrm>
            <a:off x="151689" y="2906972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HelveticaNeue"/>
              </a:rPr>
              <a:t>We will train as</a:t>
            </a:r>
            <a:r>
              <a:rPr lang="zh-CN" altLang="en-US" dirty="0"/>
              <a:t> 我们的训练方式为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0A50C-9D78-02C2-0A54-3AC286171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51" y="3276304"/>
            <a:ext cx="5218628" cy="7864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7B61D5-1B0B-6EBC-66E3-2FDC83B17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07" y="1884227"/>
            <a:ext cx="3883489" cy="50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0F7949-21B7-7AB6-282B-4F54B05EAD88}"/>
                  </a:ext>
                </a:extLst>
              </p:cNvPr>
              <p:cNvSpPr txBox="1"/>
              <p:nvPr/>
            </p:nvSpPr>
            <p:spPr>
              <a:xfrm>
                <a:off x="2177978" y="2372773"/>
                <a:ext cx="40423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依赖于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，需要合适的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0F7949-21B7-7AB6-282B-4F54B05EA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78" y="2372773"/>
                <a:ext cx="404234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563CDD1-F35E-8455-3876-D9E9968CA5FE}"/>
              </a:ext>
            </a:extLst>
          </p:cNvPr>
          <p:cNvSpPr txBox="1"/>
          <p:nvPr/>
        </p:nvSpPr>
        <p:spPr>
          <a:xfrm>
            <a:off x="4781196" y="4570570"/>
            <a:ext cx="282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梯度下降？随机梯度下降？</a:t>
            </a:r>
          </a:p>
        </p:txBody>
      </p:sp>
    </p:spTree>
    <p:extLst>
      <p:ext uri="{BB962C8B-B14F-4D97-AF65-F5344CB8AC3E}">
        <p14:creationId xmlns:p14="http://schemas.microsoft.com/office/powerpoint/2010/main" val="237563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iterated linear prediction (part 2)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作为迭代线性预测的神经网络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HelveticaNeue"/>
              </a:rPr>
              <a:t>We will predict as</a:t>
            </a:r>
            <a:r>
              <a:rPr lang="zh-CN" altLang="en-US" dirty="0"/>
              <a:t> 我们的预测为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E51C6-E69B-9FE5-9B55-279D5E259779}"/>
              </a:ext>
            </a:extLst>
          </p:cNvPr>
          <p:cNvSpPr txBox="1"/>
          <p:nvPr/>
        </p:nvSpPr>
        <p:spPr>
          <a:xfrm>
            <a:off x="151689" y="4124875"/>
            <a:ext cx="642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HelveticaNeue"/>
              </a:rPr>
              <a:t>Question</a:t>
            </a:r>
            <a:r>
              <a:rPr lang="en-US" altLang="zh-CN" dirty="0">
                <a:latin typeface="HelveticaNeue"/>
              </a:rPr>
              <a:t>: which training procedure?</a:t>
            </a:r>
            <a:r>
              <a:rPr lang="zh-CN" altLang="en-US" dirty="0">
                <a:latin typeface="HelveticaNeue"/>
              </a:rPr>
              <a:t>    </a:t>
            </a:r>
            <a:endParaRPr lang="en-US" altLang="zh-CN" dirty="0">
              <a:latin typeface="HelveticaNeue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D5B4E9-C86C-A95F-9972-CCBC71729FA0}"/>
              </a:ext>
            </a:extLst>
          </p:cNvPr>
          <p:cNvSpPr txBox="1"/>
          <p:nvPr/>
        </p:nvSpPr>
        <p:spPr>
          <a:xfrm>
            <a:off x="151689" y="2906972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HelveticaNeue"/>
              </a:rPr>
              <a:t>We will train as</a:t>
            </a:r>
            <a:r>
              <a:rPr lang="zh-CN" altLang="en-US" dirty="0"/>
              <a:t> 我们的训练方式为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B6FD0A-DF70-0872-D569-330CC22A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1889269"/>
            <a:ext cx="3886742" cy="504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7B4A4C-031E-8954-3F5A-22539C051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521" y="3312387"/>
            <a:ext cx="5220429" cy="7811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AC1D75-53E1-43F4-24A3-ED8031588FD7}"/>
              </a:ext>
            </a:extLst>
          </p:cNvPr>
          <p:cNvSpPr txBox="1"/>
          <p:nvPr/>
        </p:nvSpPr>
        <p:spPr>
          <a:xfrm>
            <a:off x="151689" y="4759167"/>
            <a:ext cx="755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Neue"/>
              </a:rPr>
              <a:t>Why stop there? We can also do </a:t>
            </a:r>
            <a:r>
              <a:rPr lang="zh-CN" altLang="en-US" dirty="0">
                <a:latin typeface="HelveticaNeue"/>
              </a:rPr>
              <a:t>何必在此停止？我们也可以继续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E63A42-B030-2058-CFC3-AC4FF94BF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5094424"/>
            <a:ext cx="6125430" cy="6287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6BBBD2-ACFA-1313-5CA9-D78428B59D26}"/>
              </a:ext>
            </a:extLst>
          </p:cNvPr>
          <p:cNvSpPr txBox="1"/>
          <p:nvPr/>
        </p:nvSpPr>
        <p:spPr>
          <a:xfrm>
            <a:off x="412081" y="5723162"/>
            <a:ext cx="20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and iterate further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Neue"/>
              </a:rPr>
              <a:t>继续循环</a:t>
            </a:r>
            <a:endParaRPr lang="zh-CN" altLang="en-US" dirty="0">
              <a:latin typeface="HelveticaNeue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E040C6-F087-7BE5-4CDC-3B94973B7F7D}"/>
              </a:ext>
            </a:extLst>
          </p:cNvPr>
          <p:cNvSpPr txBox="1"/>
          <p:nvPr/>
        </p:nvSpPr>
        <p:spPr>
          <a:xfrm>
            <a:off x="3152274" y="5761689"/>
            <a:ext cx="34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i="1" dirty="0">
                <a:solidFill>
                  <a:srgbClr val="000000"/>
                </a:solidFill>
                <a:effectLst/>
                <a:latin typeface="HelveticaNeue"/>
              </a:rPr>
              <a:t>This is a deep neural network.</a:t>
            </a:r>
          </a:p>
          <a:p>
            <a:r>
              <a:rPr lang="zh-CN" altLang="en-US" i="1" dirty="0">
                <a:solidFill>
                  <a:srgbClr val="000000"/>
                </a:solidFill>
                <a:latin typeface="HelveticaNeue"/>
              </a:rPr>
              <a:t>这就是深度神经网络</a:t>
            </a:r>
            <a:endParaRPr lang="zh-CN" altLang="en-US" i="1" dirty="0"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1640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Common Notations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常用记号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</a:t>
            </a:fld>
            <a:endParaRPr lang="en-SG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769E718-3722-2C81-F59B-FE012A16B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75789"/>
              </p:ext>
            </p:extLst>
          </p:nvPr>
        </p:nvGraphicFramePr>
        <p:xfrm>
          <a:off x="4223084" y="1636296"/>
          <a:ext cx="2923675" cy="38741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923675">
                  <a:extLst>
                    <a:ext uri="{9D8B030D-6E8A-4147-A177-3AD203B41FA5}">
                      <a16:colId xmlns:a16="http://schemas.microsoft.com/office/drawing/2014/main" val="1716923944"/>
                    </a:ext>
                  </a:extLst>
                </a:gridCol>
              </a:tblGrid>
              <a:tr h="387416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52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478041A-1DE1-9566-ADB1-889BCDAFFD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392088"/>
                  </p:ext>
                </p:extLst>
              </p:nvPr>
            </p:nvGraphicFramePr>
            <p:xfrm>
              <a:off x="151688" y="1397000"/>
              <a:ext cx="8908092" cy="3865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8941">
                      <a:extLst>
                        <a:ext uri="{9D8B030D-6E8A-4147-A177-3AD203B41FA5}">
                          <a16:colId xmlns:a16="http://schemas.microsoft.com/office/drawing/2014/main" val="2628669865"/>
                        </a:ext>
                      </a:extLst>
                    </a:gridCol>
                    <a:gridCol w="6389151">
                      <a:extLst>
                        <a:ext uri="{9D8B030D-6E8A-4147-A177-3AD203B41FA5}">
                          <a16:colId xmlns:a16="http://schemas.microsoft.com/office/drawing/2014/main" val="14719964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记号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用法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070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(∙)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特征函数</a:t>
                          </a:r>
                          <a:r>
                            <a:rPr lang="en-US" altLang="zh-CN" sz="2200" dirty="0"/>
                            <a:t>(Feature function);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342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(∙)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预测函数</a:t>
                          </a:r>
                          <a:r>
                            <a:rPr lang="en-US" altLang="zh-CN" sz="2200" dirty="0"/>
                            <a:t>(Prediction function);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7829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(∙,∙)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损失函数</a:t>
                          </a:r>
                          <a:r>
                            <a:rPr lang="en-US" altLang="zh-CN" sz="2200" dirty="0"/>
                            <a:t>(Loss function);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178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200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模型参数</a:t>
                          </a:r>
                          <a:r>
                            <a:rPr lang="en-US" altLang="zh-CN" sz="2200" dirty="0"/>
                            <a:t>(Model Parameters);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8090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sz="2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输入</a:t>
                          </a:r>
                          <a:r>
                            <a:rPr lang="en-US" altLang="zh-CN" sz="2200" dirty="0"/>
                            <a:t>(Input(s))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084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标签</a:t>
                          </a:r>
                          <a:r>
                            <a:rPr lang="en-US" altLang="zh-CN" sz="2200" dirty="0"/>
                            <a:t>(Label(s))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97582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sz="2200" dirty="0"/>
                            <a:t>λ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正则化参数</a:t>
                          </a:r>
                          <a:r>
                            <a:rPr lang="en-US" altLang="zh-CN" sz="2200" dirty="0"/>
                            <a:t>(</a:t>
                          </a:r>
                          <a:r>
                            <a:rPr lang="en-US" altLang="zh-CN" sz="2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Regularization parameters</a:t>
                          </a:r>
                          <a:r>
                            <a:rPr lang="en-US" altLang="zh-CN" sz="2200" dirty="0"/>
                            <a:t>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02333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激活函数</a:t>
                          </a:r>
                          <a:r>
                            <a:rPr lang="en-US" altLang="zh-CN" sz="2200" dirty="0"/>
                            <a:t>(Activation function),</a:t>
                          </a:r>
                          <a:r>
                            <a:rPr lang="zh-CN" altLang="en-US" sz="2200" dirty="0"/>
                            <a:t>非线性</a:t>
                          </a:r>
                          <a:r>
                            <a:rPr lang="en-US" altLang="zh-CN" sz="2200" dirty="0"/>
                            <a:t>(nonlinearity)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9498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478041A-1DE1-9566-ADB1-889BCDAFFD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2392088"/>
                  </p:ext>
                </p:extLst>
              </p:nvPr>
            </p:nvGraphicFramePr>
            <p:xfrm>
              <a:off x="151688" y="1397000"/>
              <a:ext cx="8908092" cy="38653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8941">
                      <a:extLst>
                        <a:ext uri="{9D8B030D-6E8A-4147-A177-3AD203B41FA5}">
                          <a16:colId xmlns:a16="http://schemas.microsoft.com/office/drawing/2014/main" val="2628669865"/>
                        </a:ext>
                      </a:extLst>
                    </a:gridCol>
                    <a:gridCol w="6389151">
                      <a:extLst>
                        <a:ext uri="{9D8B030D-6E8A-4147-A177-3AD203B41FA5}">
                          <a16:colId xmlns:a16="http://schemas.microsoft.com/office/drawing/2014/main" val="1471996475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记号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200" dirty="0"/>
                            <a:t>用法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307038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112121" r="-253769" b="-748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特征函数</a:t>
                          </a:r>
                          <a:r>
                            <a:rPr lang="en-US" altLang="zh-CN" sz="2200" dirty="0"/>
                            <a:t>(Feature function);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234288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205882" r="-253769" b="-6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预测函数</a:t>
                          </a:r>
                          <a:r>
                            <a:rPr lang="en-US" altLang="zh-CN" sz="2200" dirty="0"/>
                            <a:t>(Prediction function);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078293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305882" r="-253769" b="-5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损失函数</a:t>
                          </a:r>
                          <a:r>
                            <a:rPr lang="en-US" altLang="zh-CN" sz="2200" dirty="0"/>
                            <a:t>(Loss function);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17879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18182" r="-253769" b="-44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模型参数</a:t>
                          </a:r>
                          <a:r>
                            <a:rPr lang="en-US" altLang="zh-CN" sz="2200" dirty="0"/>
                            <a:t>(Model Parameters);</a:t>
                          </a:r>
                          <a:r>
                            <a:rPr lang="zh-CN" altLang="en-US" sz="2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8090512"/>
                      </a:ext>
                    </a:extLst>
                  </a:tr>
                  <a:tr h="4406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488571" r="-253769" b="-3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输入</a:t>
                          </a:r>
                          <a:r>
                            <a:rPr lang="en-US" altLang="zh-CN" sz="2200" dirty="0"/>
                            <a:t>(Input(s))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08486"/>
                      </a:ext>
                    </a:extLst>
                  </a:tr>
                  <a:tr h="4376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588571" r="-253769" b="-2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标签</a:t>
                          </a:r>
                          <a:r>
                            <a:rPr lang="en-US" altLang="zh-CN" sz="2200" dirty="0"/>
                            <a:t>(Label(s))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975825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altLang="zh-CN" sz="2200" dirty="0"/>
                            <a:t>λ</a:t>
                          </a:r>
                          <a:endParaRPr lang="zh-CN" alt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正则化参数</a:t>
                          </a:r>
                          <a:r>
                            <a:rPr lang="en-US" altLang="zh-CN" sz="2200" dirty="0"/>
                            <a:t>(</a:t>
                          </a:r>
                          <a:r>
                            <a:rPr lang="en-US" altLang="zh-CN" sz="2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Regularization parameters</a:t>
                          </a:r>
                          <a:r>
                            <a:rPr lang="en-US" altLang="zh-CN" sz="2200" dirty="0"/>
                            <a:t>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02333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t="-805882" r="-253769" b="-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200" dirty="0"/>
                            <a:t>激活函数</a:t>
                          </a:r>
                          <a:r>
                            <a:rPr lang="en-US" altLang="zh-CN" sz="2200" dirty="0"/>
                            <a:t>(Activation function),</a:t>
                          </a:r>
                          <a:r>
                            <a:rPr lang="zh-CN" altLang="en-US" sz="2200" dirty="0"/>
                            <a:t>非线性</a:t>
                          </a:r>
                          <a:r>
                            <a:rPr lang="en-US" altLang="zh-CN" sz="2200" dirty="0"/>
                            <a:t>(nonlinearity)</a:t>
                          </a:r>
                          <a:endParaRPr lang="zh-CN" alt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94980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046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functions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从函数角度理解神经网络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 linear predictor (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one layer network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) 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一个线性预测器（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单层神经网络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）形式为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E51C6-E69B-9FE5-9B55-279D5E259779}"/>
              </a:ext>
            </a:extLst>
          </p:cNvPr>
          <p:cNvSpPr txBox="1"/>
          <p:nvPr/>
        </p:nvSpPr>
        <p:spPr>
          <a:xfrm>
            <a:off x="179228" y="3975083"/>
            <a:ext cx="642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HelveticaNeue"/>
              </a:rPr>
              <a:t>Iterating, a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multi-layer network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Neue"/>
              </a:rPr>
              <a:t>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     如此循环，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多层神经网络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形式为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eue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D5B4E9-C86C-A95F-9972-CCBC71729FA0}"/>
              </a:ext>
            </a:extLst>
          </p:cNvPr>
          <p:cNvSpPr txBox="1"/>
          <p:nvPr/>
        </p:nvSpPr>
        <p:spPr>
          <a:xfrm>
            <a:off x="151688" y="2472886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two layer network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    双层神经网络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形式为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4C51F-E933-5754-F9EA-A8DF4CC7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315" y="1966556"/>
            <a:ext cx="965590" cy="333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8915FD-117D-40A7-1863-FAD534E28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59" y="3234262"/>
            <a:ext cx="2603218" cy="640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C94A1A-C134-E8F4-FA34-30407E3299B4}"/>
                  </a:ext>
                </a:extLst>
              </p:cNvPr>
              <p:cNvSpPr txBox="1"/>
              <p:nvPr/>
            </p:nvSpPr>
            <p:spPr>
              <a:xfrm>
                <a:off x="3534131" y="3188585"/>
                <a:ext cx="2603218" cy="68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参数为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AC94A1A-C134-E8F4-FA34-30407E329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31" y="3188585"/>
                <a:ext cx="2603218" cy="684290"/>
              </a:xfrm>
              <a:prstGeom prst="rect">
                <a:avLst/>
              </a:prstGeom>
              <a:blipFill>
                <a:blip r:embed="rId6"/>
                <a:stretch>
                  <a:fillRect l="-2108" b="-1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54B3D5A-CD56-6466-AD0D-956D60DF8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19" y="4707487"/>
            <a:ext cx="7462151" cy="579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EA3A02-BB9A-F8D5-02B5-DE0A9F6AB727}"/>
                  </a:ext>
                </a:extLst>
              </p:cNvPr>
              <p:cNvSpPr txBox="1"/>
              <p:nvPr/>
            </p:nvSpPr>
            <p:spPr>
              <a:xfrm>
                <a:off x="3538436" y="5543654"/>
                <a:ext cx="2057400" cy="3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参数为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{</m:t>
                        </m:r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C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8EA3A02-BB9A-F8D5-02B5-DE0A9F6A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36" y="5543654"/>
                <a:ext cx="2057400" cy="388633"/>
              </a:xfrm>
              <a:prstGeom prst="rect">
                <a:avLst/>
              </a:prstGeom>
              <a:blipFill>
                <a:blip r:embed="rId8"/>
                <a:stretch>
                  <a:fillRect l="-2367" t="-3125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C6053A-F412-AC65-47BE-95356AE78715}"/>
                  </a:ext>
                </a:extLst>
              </p:cNvPr>
              <p:cNvSpPr txBox="1"/>
              <p:nvPr/>
            </p:nvSpPr>
            <p:spPr>
              <a:xfrm>
                <a:off x="2749728" y="5532177"/>
                <a:ext cx="5935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C6053A-F412-AC65-47BE-95356AE7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28" y="5532177"/>
                <a:ext cx="59351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形 19" descr="线箭头: 直 纯色填充">
            <a:extLst>
              <a:ext uri="{FF2B5EF4-FFF2-40B4-BE49-F238E27FC236}">
                <a16:creationId xmlns:a16="http://schemas.microsoft.com/office/drawing/2014/main" id="{79592F6F-C6D4-A9D0-3402-CDBB41E08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2827486" y="5051466"/>
            <a:ext cx="462064" cy="4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67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3206106-0483-BB10-E53F-774224AD2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286" r="11374" b="6257"/>
          <a:stretch/>
        </p:blipFill>
        <p:spPr>
          <a:xfrm>
            <a:off x="443241" y="4466931"/>
            <a:ext cx="7463432" cy="578442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networks as functions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从函数角度理解神经网络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 linear predictor (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one layer network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) 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一个线性预测器（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单层神经网络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）形式为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E51C6-E69B-9FE5-9B55-279D5E259779}"/>
              </a:ext>
            </a:extLst>
          </p:cNvPr>
          <p:cNvSpPr txBox="1"/>
          <p:nvPr/>
        </p:nvSpPr>
        <p:spPr>
          <a:xfrm>
            <a:off x="151689" y="3668550"/>
            <a:ext cx="642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HelveticaNeue"/>
              </a:rPr>
              <a:t>Iterating, a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multi-layer network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HelveticaNeue"/>
              </a:rPr>
              <a:t>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     如此循环，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多层神经网络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形式为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eue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D5B4E9-C86C-A95F-9972-CCBC71729FA0}"/>
              </a:ext>
            </a:extLst>
          </p:cNvPr>
          <p:cNvSpPr txBox="1"/>
          <p:nvPr/>
        </p:nvSpPr>
        <p:spPr>
          <a:xfrm>
            <a:off x="179228" y="2516554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two layer network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has the form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    双层神经网络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HelveticaNeue"/>
                <a:ea typeface="等线" panose="02010600030101010101" pitchFamily="2" charset="-122"/>
                <a:cs typeface="+mn-cs"/>
              </a:rPr>
              <a:t>形式为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4C51F-E933-5754-F9EA-A8DF4CC7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315" y="1966556"/>
            <a:ext cx="965590" cy="333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108137-8CB2-141F-3DD9-A59E69A8A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195" y="3152769"/>
            <a:ext cx="2600688" cy="6382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791A595-DEE9-C7B4-A8A4-445BC12C52C5}"/>
              </a:ext>
            </a:extLst>
          </p:cNvPr>
          <p:cNvSpPr txBox="1"/>
          <p:nvPr/>
        </p:nvSpPr>
        <p:spPr>
          <a:xfrm>
            <a:off x="179228" y="5123531"/>
            <a:ext cx="544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Optimization now takes the form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优化目标形式为</a:t>
            </a:r>
            <a:endParaRPr lang="zh-CN" altLang="en-US" dirty="0">
              <a:latin typeface="HelveticaNeue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65CF04-5C5B-81E6-FE51-C205A2A04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00" y="5492863"/>
            <a:ext cx="6916115" cy="828791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E90E4CF-E439-60EA-4C8B-89687D28D69B}"/>
              </a:ext>
            </a:extLst>
          </p:cNvPr>
          <p:cNvCxnSpPr>
            <a:cxnSpLocks/>
          </p:cNvCxnSpPr>
          <p:nvPr/>
        </p:nvCxnSpPr>
        <p:spPr>
          <a:xfrm flipH="1">
            <a:off x="6457950" y="1796476"/>
            <a:ext cx="1833364" cy="230529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69657FB-212A-7212-DAA1-F51495059D2E}"/>
              </a:ext>
            </a:extLst>
          </p:cNvPr>
          <p:cNvSpPr/>
          <p:nvPr/>
        </p:nvSpPr>
        <p:spPr>
          <a:xfrm>
            <a:off x="6553032" y="1768642"/>
            <a:ext cx="1605618" cy="2526632"/>
          </a:xfrm>
          <a:custGeom>
            <a:avLst/>
            <a:gdLst>
              <a:gd name="connsiteX0" fmla="*/ 1303589 w 1605618"/>
              <a:gd name="connsiteY0" fmla="*/ 0 h 2526632"/>
              <a:gd name="connsiteX1" fmla="*/ 1520157 w 1605618"/>
              <a:gd name="connsiteY1" fmla="*/ 1215190 h 2526632"/>
              <a:gd name="connsiteX2" fmla="*/ 52305 w 1605618"/>
              <a:gd name="connsiteY2" fmla="*/ 1431758 h 2526632"/>
              <a:gd name="connsiteX3" fmla="*/ 329031 w 1605618"/>
              <a:gd name="connsiteY3" fmla="*/ 2526632 h 252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618" h="2526632">
                <a:moveTo>
                  <a:pt x="1303589" y="0"/>
                </a:moveTo>
                <a:cubicBezTo>
                  <a:pt x="1516146" y="488282"/>
                  <a:pt x="1728704" y="976564"/>
                  <a:pt x="1520157" y="1215190"/>
                </a:cubicBezTo>
                <a:cubicBezTo>
                  <a:pt x="1311610" y="1453816"/>
                  <a:pt x="250826" y="1213184"/>
                  <a:pt x="52305" y="1431758"/>
                </a:cubicBezTo>
                <a:cubicBezTo>
                  <a:pt x="-146216" y="1650332"/>
                  <a:pt x="280905" y="2342148"/>
                  <a:pt x="329031" y="252663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5F5B093-A233-14E0-11D7-D60407D160EA}"/>
              </a:ext>
            </a:extLst>
          </p:cNvPr>
          <p:cNvSpPr/>
          <p:nvPr/>
        </p:nvSpPr>
        <p:spPr>
          <a:xfrm>
            <a:off x="7267074" y="2299915"/>
            <a:ext cx="96252" cy="11505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1757D2A-5E91-3D18-1854-203E64882E0E}"/>
              </a:ext>
            </a:extLst>
          </p:cNvPr>
          <p:cNvSpPr/>
          <p:nvPr/>
        </p:nvSpPr>
        <p:spPr>
          <a:xfrm>
            <a:off x="6990347" y="2731168"/>
            <a:ext cx="84221" cy="1203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7CC1988-E067-127F-A60D-944CAEAFA579}"/>
              </a:ext>
            </a:extLst>
          </p:cNvPr>
          <p:cNvSpPr/>
          <p:nvPr/>
        </p:nvSpPr>
        <p:spPr>
          <a:xfrm>
            <a:off x="6606581" y="2859900"/>
            <a:ext cx="82977" cy="13274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8B64A2F-8FA0-762F-2BD7-75EAA86EA4C0}"/>
              </a:ext>
            </a:extLst>
          </p:cNvPr>
          <p:cNvSpPr/>
          <p:nvPr/>
        </p:nvSpPr>
        <p:spPr>
          <a:xfrm>
            <a:off x="6457950" y="3668550"/>
            <a:ext cx="95082" cy="13572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14AFD54-8656-3B8D-7C5A-8586137B4B27}"/>
              </a:ext>
            </a:extLst>
          </p:cNvPr>
          <p:cNvSpPr/>
          <p:nvPr/>
        </p:nvSpPr>
        <p:spPr>
          <a:xfrm>
            <a:off x="7906673" y="2731168"/>
            <a:ext cx="84221" cy="1203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乘号 25">
            <a:extLst>
              <a:ext uri="{FF2B5EF4-FFF2-40B4-BE49-F238E27FC236}">
                <a16:creationId xmlns:a16="http://schemas.microsoft.com/office/drawing/2014/main" id="{672F80F8-E53B-D83B-46B4-6A3290782D0C}"/>
              </a:ext>
            </a:extLst>
          </p:cNvPr>
          <p:cNvSpPr/>
          <p:nvPr/>
        </p:nvSpPr>
        <p:spPr>
          <a:xfrm>
            <a:off x="7948478" y="3263677"/>
            <a:ext cx="251977" cy="295743"/>
          </a:xfrm>
          <a:prstGeom prst="mathMultiply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乘号 26">
            <a:extLst>
              <a:ext uri="{FF2B5EF4-FFF2-40B4-BE49-F238E27FC236}">
                <a16:creationId xmlns:a16="http://schemas.microsoft.com/office/drawing/2014/main" id="{E347974B-E841-19E5-E1A2-2461FD70316E}"/>
              </a:ext>
            </a:extLst>
          </p:cNvPr>
          <p:cNvSpPr/>
          <p:nvPr/>
        </p:nvSpPr>
        <p:spPr>
          <a:xfrm>
            <a:off x="7229852" y="3525253"/>
            <a:ext cx="251977" cy="295743"/>
          </a:xfrm>
          <a:prstGeom prst="mathMultiply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43005A66-F6C3-3EF5-7F69-ED906CA3D213}"/>
              </a:ext>
            </a:extLst>
          </p:cNvPr>
          <p:cNvSpPr/>
          <p:nvPr/>
        </p:nvSpPr>
        <p:spPr>
          <a:xfrm>
            <a:off x="6763203" y="3742874"/>
            <a:ext cx="251977" cy="295743"/>
          </a:xfrm>
          <a:prstGeom prst="mathMultiply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乘号 29">
            <a:extLst>
              <a:ext uri="{FF2B5EF4-FFF2-40B4-BE49-F238E27FC236}">
                <a16:creationId xmlns:a16="http://schemas.microsoft.com/office/drawing/2014/main" id="{73E1E246-81EC-F944-63AF-140922F0594E}"/>
              </a:ext>
            </a:extLst>
          </p:cNvPr>
          <p:cNvSpPr/>
          <p:nvPr/>
        </p:nvSpPr>
        <p:spPr>
          <a:xfrm>
            <a:off x="8185582" y="2022149"/>
            <a:ext cx="251977" cy="295743"/>
          </a:xfrm>
          <a:prstGeom prst="mathMultiply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>
            <a:extLst>
              <a:ext uri="{FF2B5EF4-FFF2-40B4-BE49-F238E27FC236}">
                <a16:creationId xmlns:a16="http://schemas.microsoft.com/office/drawing/2014/main" id="{913CEDDB-D400-A4D3-F20D-2F35484BD7EF}"/>
              </a:ext>
            </a:extLst>
          </p:cNvPr>
          <p:cNvSpPr/>
          <p:nvPr/>
        </p:nvSpPr>
        <p:spPr>
          <a:xfrm>
            <a:off x="7189211" y="3115805"/>
            <a:ext cx="251977" cy="295743"/>
          </a:xfrm>
          <a:prstGeom prst="mathMultiply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003C9AD-E529-03ED-E379-121DBEDE4215}"/>
                  </a:ext>
                </a:extLst>
              </p:cNvPr>
              <p:cNvSpPr txBox="1"/>
              <p:nvPr/>
            </p:nvSpPr>
            <p:spPr>
              <a:xfrm>
                <a:off x="8311570" y="1552002"/>
                <a:ext cx="68074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003C9AD-E529-03ED-E379-121DBEDE4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570" y="1552002"/>
                <a:ext cx="680741" cy="468205"/>
              </a:xfrm>
              <a:prstGeom prst="rect">
                <a:avLst/>
              </a:prstGeom>
              <a:blipFill>
                <a:blip r:embed="rId8"/>
                <a:stretch>
                  <a:fillRect r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BA26FE-5148-FBBB-13C5-B0C18BB61B14}"/>
                  </a:ext>
                </a:extLst>
              </p:cNvPr>
              <p:cNvSpPr txBox="1"/>
              <p:nvPr/>
            </p:nvSpPr>
            <p:spPr>
              <a:xfrm>
                <a:off x="7074568" y="1378044"/>
                <a:ext cx="680741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2BA26FE-5148-FBBB-13C5-B0C18BB61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68" y="1378044"/>
                <a:ext cx="680741" cy="468205"/>
              </a:xfrm>
              <a:prstGeom prst="rect">
                <a:avLst/>
              </a:prstGeom>
              <a:blipFill>
                <a:blip r:embed="rId9"/>
                <a:stretch>
                  <a:fillRect r="-85586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6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Classical formulation of neural networks as graphs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从图的经典表述理解神经网络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(Computation graphs in </a:t>
            </a:r>
            <a:r>
              <a:rPr lang="en-US" altLang="zh-CN" dirty="0" err="1">
                <a:solidFill>
                  <a:srgbClr val="000000"/>
                </a:solidFill>
                <a:latin typeface="HelveticaNeue"/>
              </a:rPr>
              <a:t>T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HelveticaNeue"/>
              </a:rPr>
              <a:t>ensorﬂow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 and other software differ slightly.)</a:t>
            </a:r>
            <a:endParaRPr lang="en-US" altLang="zh-CN" dirty="0">
              <a:solidFill>
                <a:prstClr val="black"/>
              </a:solidFill>
              <a:latin typeface="HelveticaNeue"/>
              <a:ea typeface="等线" panose="02010600030101010101" pitchFamily="2" charset="-122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TensorFlow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及其他软件中的计算图略有不同。）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5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Classical formulation of neural networks as graphs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从图的经典表述理解神经网络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228837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(Computation graphs in </a:t>
            </a:r>
            <a:r>
              <a:rPr lang="en-US" altLang="zh-CN" dirty="0" err="1">
                <a:solidFill>
                  <a:srgbClr val="000000"/>
                </a:solidFill>
                <a:latin typeface="HelveticaNeue"/>
              </a:rPr>
              <a:t>T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HelveticaNeue"/>
              </a:rPr>
              <a:t>ensorﬂow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 and other software differ slightly.)</a:t>
            </a:r>
            <a:endParaRPr lang="en-US" altLang="zh-CN" dirty="0">
              <a:solidFill>
                <a:prstClr val="black"/>
              </a:solidFill>
              <a:latin typeface="HelveticaNeue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9E51C6-E69B-9FE5-9B55-279D5E259779}"/>
              </a:ext>
            </a:extLst>
          </p:cNvPr>
          <p:cNvSpPr txBox="1"/>
          <p:nvPr/>
        </p:nvSpPr>
        <p:spPr>
          <a:xfrm>
            <a:off x="239383" y="4706410"/>
            <a:ext cx="642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HelveticaNeue"/>
              </a:rPr>
              <a:t>Computation of whole network can be written this way.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D5B4E9-C86C-A95F-9972-CCBC71729FA0}"/>
                  </a:ext>
                </a:extLst>
              </p:cNvPr>
              <p:cNvSpPr txBox="1"/>
              <p:nvPr/>
            </p:nvSpPr>
            <p:spPr>
              <a:xfrm>
                <a:off x="151689" y="1913443"/>
                <a:ext cx="8447673" cy="1302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effectLst/>
                    <a:latin typeface="HelveticaNeue"/>
                  </a:rPr>
                  <a:t>Node</a:t>
                </a:r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 j in this graph: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Neue"/>
                    <a:ea typeface="等线" panose="02010600030101010101" pitchFamily="2" charset="-122"/>
                  </a:rPr>
                  <a:t>Collects a vector z from its in-edges; 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 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Propagates this value along its out-edges. 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Neue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D5B4E9-C86C-A95F-9972-CCBC71729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9" y="1913443"/>
                <a:ext cx="8447673" cy="1302793"/>
              </a:xfrm>
              <a:prstGeom prst="rect">
                <a:avLst/>
              </a:prstGeom>
              <a:blipFill>
                <a:blip r:embed="rId4"/>
                <a:stretch>
                  <a:fillRect l="-752" t="-1942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9F3E3EC-54C6-E836-F69A-218B5481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991" y="3191082"/>
            <a:ext cx="3477110" cy="15813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E85345-456E-A29B-956D-FAE6C4F6264E}"/>
              </a:ext>
            </a:extLst>
          </p:cNvPr>
          <p:cNvSpPr txBox="1"/>
          <p:nvPr/>
        </p:nvSpPr>
        <p:spPr>
          <a:xfrm>
            <a:off x="239383" y="5307507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 err="1">
                <a:solidFill>
                  <a:srgbClr val="000000"/>
                </a:solidFill>
                <a:effectLst/>
                <a:latin typeface="HelveticaNeue"/>
              </a:rPr>
              <a:t>Tensorﬂow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 computation graphs: everything needed to train is in the graph; e.g., parameters are also assigned to nodes.</a:t>
            </a:r>
          </a:p>
        </p:txBody>
      </p:sp>
    </p:spTree>
    <p:extLst>
      <p:ext uri="{BB962C8B-B14F-4D97-AF65-F5344CB8AC3E}">
        <p14:creationId xmlns:p14="http://schemas.microsoft.com/office/powerpoint/2010/main" val="33686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Internal representation used by deep net packages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深度网络包使用的内部表示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151689" y="1986826"/>
            <a:ext cx="844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Nodes are weights, data, and functions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    节点包括权重、数据和函数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E99E5-527E-8AE2-E09C-78A66951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928" y="1399764"/>
            <a:ext cx="4402741" cy="489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62A458-411E-A371-9BFD-8D760F9D0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985573"/>
            <a:ext cx="6436299" cy="28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1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35</a:t>
            </a:fld>
            <a:endParaRPr lang="en-SG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F0EA1B5C-6832-8B55-A9BA-0C223C4BFF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DNN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Parameters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Visualization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深度神经网络参数可视化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14F62-52AB-B77D-4390-FF0C550D2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14"/>
          <a:stretch/>
        </p:blipFill>
        <p:spPr>
          <a:xfrm>
            <a:off x="-9727" y="1450860"/>
            <a:ext cx="9131875" cy="1392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D3FB4-27F6-C8CB-87C0-5B8AED26A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02" b="32951"/>
          <a:stretch/>
        </p:blipFill>
        <p:spPr>
          <a:xfrm>
            <a:off x="-9727" y="3070746"/>
            <a:ext cx="9131875" cy="1287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43D7C-ACEF-226F-03F2-65D8EA9F0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48"/>
          <a:stretch/>
        </p:blipFill>
        <p:spPr>
          <a:xfrm>
            <a:off x="-9728" y="4774789"/>
            <a:ext cx="9131875" cy="11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36</a:t>
            </a:fld>
            <a:endParaRPr lang="en-SG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F0EA1B5C-6832-8B55-A9BA-0C223C4BFF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Layers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represent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multiple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levels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of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abstractions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网络层代表不同抽象级别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A9342-3540-7682-03A7-184B9595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499" y="1501255"/>
            <a:ext cx="4339003" cy="48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3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37</a:t>
            </a:fld>
            <a:endParaRPr lang="en-SG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F0EA1B5C-6832-8B55-A9BA-0C223C4BFF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depth?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为什么要加深？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BBC53-CEB2-7FC6-0BB4-1F7C2158E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" y="1627496"/>
            <a:ext cx="9078549" cy="360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38</a:t>
            </a:fld>
            <a:endParaRPr lang="en-SG" dirty="0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F0EA1B5C-6832-8B55-A9BA-0C223C4BFF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4E050-8734-7924-92A1-C1ADAA5DD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43"/>
          <a:stretch/>
        </p:blipFill>
        <p:spPr>
          <a:xfrm>
            <a:off x="920750" y="1778284"/>
            <a:ext cx="7302500" cy="33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30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Common functions/layers in a deep network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深度网络中的常见函数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层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298256" y="1469468"/>
            <a:ext cx="8447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Univariate activations e.g. rectiﬁed linear units (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HelveticaNeue"/>
              </a:rPr>
              <a:t>ReLU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): max{0, x}</a:t>
            </a:r>
            <a:r>
              <a:rPr lang="zh-CN" altLang="en-US" dirty="0"/>
              <a:t>单变量激活</a:t>
            </a:r>
            <a:endParaRPr lang="en-US" altLang="zh-CN" sz="1800" b="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Fully connected layers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全连接层</a:t>
            </a:r>
            <a:endParaRPr lang="en-US" altLang="zh-CN" sz="1800" b="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Convolution layers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卷积层</a:t>
            </a:r>
            <a:endParaRPr lang="en-US" altLang="zh-CN" sz="1800" b="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Maximum-/Average- pooling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最大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/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平均池化</a:t>
            </a:r>
            <a:endParaRPr lang="en-US" altLang="zh-CN" sz="1800" b="0" dirty="0">
              <a:solidFill>
                <a:srgbClr val="000000"/>
              </a:solidFill>
              <a:effectLst/>
              <a:latin typeface="HelveticaNeue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Soft-max layer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Dropout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46C725-4899-FC6A-B51D-612AB38F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52" t="6193" r="8338" b="9643"/>
          <a:stretch/>
        </p:blipFill>
        <p:spPr>
          <a:xfrm>
            <a:off x="3035808" y="2925801"/>
            <a:ext cx="4706112" cy="32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Limitations of linear predictors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线性预测的局限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</a:t>
            </a:fld>
            <a:endParaRPr lang="en-S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09932F-5E8C-3744-411F-199B645E38E6}"/>
              </a:ext>
            </a:extLst>
          </p:cNvPr>
          <p:cNvSpPr txBox="1"/>
          <p:nvPr/>
        </p:nvSpPr>
        <p:spPr>
          <a:xfrm>
            <a:off x="299918" y="5162451"/>
            <a:ext cx="494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Linear separator cannot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classify perfectly!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D429F21-2A5E-72E7-578E-0F11BDC0DA17}"/>
              </a:ext>
            </a:extLst>
          </p:cNvPr>
          <p:cNvSpPr/>
          <p:nvPr/>
        </p:nvSpPr>
        <p:spPr>
          <a:xfrm>
            <a:off x="941709" y="2820455"/>
            <a:ext cx="3056022" cy="276726"/>
          </a:xfrm>
          <a:custGeom>
            <a:avLst/>
            <a:gdLst>
              <a:gd name="connsiteX0" fmla="*/ 0 w 3056022"/>
              <a:gd name="connsiteY0" fmla="*/ 180474 h 276726"/>
              <a:gd name="connsiteX1" fmla="*/ 3056022 w 3056022"/>
              <a:gd name="connsiteY1" fmla="*/ 132347 h 276726"/>
              <a:gd name="connsiteX2" fmla="*/ 2707106 w 3056022"/>
              <a:gd name="connsiteY2" fmla="*/ 0 h 276726"/>
              <a:gd name="connsiteX3" fmla="*/ 3031958 w 3056022"/>
              <a:gd name="connsiteY3" fmla="*/ 120316 h 276726"/>
              <a:gd name="connsiteX4" fmla="*/ 2791327 w 3056022"/>
              <a:gd name="connsiteY4" fmla="*/ 276726 h 2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022" h="276726">
                <a:moveTo>
                  <a:pt x="0" y="180474"/>
                </a:moveTo>
                <a:lnTo>
                  <a:pt x="3056022" y="132347"/>
                </a:lnTo>
                <a:lnTo>
                  <a:pt x="2707106" y="0"/>
                </a:lnTo>
                <a:lnTo>
                  <a:pt x="3031958" y="120316"/>
                </a:lnTo>
                <a:lnTo>
                  <a:pt x="2791327" y="27672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B1E696E-FC76-5721-D5EC-F42AE8189196}"/>
              </a:ext>
            </a:extLst>
          </p:cNvPr>
          <p:cNvSpPr/>
          <p:nvPr/>
        </p:nvSpPr>
        <p:spPr>
          <a:xfrm>
            <a:off x="2105526" y="1419726"/>
            <a:ext cx="276727" cy="3152274"/>
          </a:xfrm>
          <a:custGeom>
            <a:avLst/>
            <a:gdLst>
              <a:gd name="connsiteX0" fmla="*/ 216569 w 276727"/>
              <a:gd name="connsiteY0" fmla="*/ 3152274 h 3152274"/>
              <a:gd name="connsiteX1" fmla="*/ 120316 w 276727"/>
              <a:gd name="connsiteY1" fmla="*/ 0 h 3152274"/>
              <a:gd name="connsiteX2" fmla="*/ 0 w 276727"/>
              <a:gd name="connsiteY2" fmla="*/ 228600 h 3152274"/>
              <a:gd name="connsiteX3" fmla="*/ 120316 w 276727"/>
              <a:gd name="connsiteY3" fmla="*/ 48127 h 3152274"/>
              <a:gd name="connsiteX4" fmla="*/ 276727 w 276727"/>
              <a:gd name="connsiteY4" fmla="*/ 180474 h 315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727" h="3152274">
                <a:moveTo>
                  <a:pt x="216569" y="3152274"/>
                </a:moveTo>
                <a:lnTo>
                  <a:pt x="120316" y="0"/>
                </a:lnTo>
                <a:lnTo>
                  <a:pt x="0" y="228600"/>
                </a:lnTo>
                <a:lnTo>
                  <a:pt x="120316" y="48127"/>
                </a:lnTo>
                <a:lnTo>
                  <a:pt x="276727" y="18047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乘号 14">
            <a:extLst>
              <a:ext uri="{FF2B5EF4-FFF2-40B4-BE49-F238E27FC236}">
                <a16:creationId xmlns:a16="http://schemas.microsoft.com/office/drawing/2014/main" id="{7D655801-419C-EEFC-B123-4C806117D8A0}"/>
              </a:ext>
            </a:extLst>
          </p:cNvPr>
          <p:cNvSpPr/>
          <p:nvPr/>
        </p:nvSpPr>
        <p:spPr>
          <a:xfrm>
            <a:off x="1323474" y="2057400"/>
            <a:ext cx="276727" cy="26285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乘号 15">
            <a:extLst>
              <a:ext uri="{FF2B5EF4-FFF2-40B4-BE49-F238E27FC236}">
                <a16:creationId xmlns:a16="http://schemas.microsoft.com/office/drawing/2014/main" id="{10FFBF8D-4B1F-363B-A52D-2729A13A29D5}"/>
              </a:ext>
            </a:extLst>
          </p:cNvPr>
          <p:cNvSpPr/>
          <p:nvPr/>
        </p:nvSpPr>
        <p:spPr>
          <a:xfrm>
            <a:off x="3104335" y="3784464"/>
            <a:ext cx="276727" cy="26285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3B11FC3-C433-D84E-2F7A-78D81242A884}"/>
              </a:ext>
            </a:extLst>
          </p:cNvPr>
          <p:cNvSpPr/>
          <p:nvPr/>
        </p:nvSpPr>
        <p:spPr>
          <a:xfrm>
            <a:off x="1600201" y="4043133"/>
            <a:ext cx="144378" cy="1558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F2DD411-957B-DAA2-4F4E-8B5A47EBEB26}"/>
              </a:ext>
            </a:extLst>
          </p:cNvPr>
          <p:cNvSpPr/>
          <p:nvPr/>
        </p:nvSpPr>
        <p:spPr>
          <a:xfrm>
            <a:off x="3124754" y="2170107"/>
            <a:ext cx="144378" cy="1558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DA8D22C-C322-09D3-650D-846868EFF8F3}"/>
              </a:ext>
            </a:extLst>
          </p:cNvPr>
          <p:cNvCxnSpPr>
            <a:cxnSpLocks/>
          </p:cNvCxnSpPr>
          <p:nvPr/>
        </p:nvCxnSpPr>
        <p:spPr>
          <a:xfrm flipV="1">
            <a:off x="1005556" y="1356119"/>
            <a:ext cx="2237142" cy="27649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69ABF6E-B388-46B1-466B-329A4159CAB7}"/>
              </a:ext>
            </a:extLst>
          </p:cNvPr>
          <p:cNvCxnSpPr>
            <a:cxnSpLocks/>
          </p:cNvCxnSpPr>
          <p:nvPr/>
        </p:nvCxnSpPr>
        <p:spPr>
          <a:xfrm>
            <a:off x="793685" y="2057400"/>
            <a:ext cx="2465697" cy="23696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10688DE-5481-C4DF-8B87-8230931A523F}"/>
                  </a:ext>
                </a:extLst>
              </p:cNvPr>
              <p:cNvSpPr txBox="1"/>
              <p:nvPr/>
            </p:nvSpPr>
            <p:spPr>
              <a:xfrm>
                <a:off x="4078705" y="2995862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10688DE-5481-C4DF-8B87-8230931A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5" y="2995862"/>
                <a:ext cx="66123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768F9F-6BA3-C309-FF36-7E7F3B20400E}"/>
                  </a:ext>
                </a:extLst>
              </p:cNvPr>
              <p:cNvSpPr txBox="1"/>
              <p:nvPr/>
            </p:nvSpPr>
            <p:spPr>
              <a:xfrm>
                <a:off x="1650032" y="1223390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768F9F-6BA3-C309-FF36-7E7F3B204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032" y="1223390"/>
                <a:ext cx="661231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2D2668-19F8-DC69-E17B-98AD769BE827}"/>
                  </a:ext>
                </a:extLst>
              </p:cNvPr>
              <p:cNvSpPr txBox="1"/>
              <p:nvPr/>
            </p:nvSpPr>
            <p:spPr>
              <a:xfrm>
                <a:off x="3196943" y="3110394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82D2668-19F8-DC69-E17B-98AD769BE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43" y="3110394"/>
                <a:ext cx="6612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ACE47D9-E3D3-5689-5C82-23B643C17779}"/>
                  </a:ext>
                </a:extLst>
              </p:cNvPr>
              <p:cNvSpPr txBox="1"/>
              <p:nvPr/>
            </p:nvSpPr>
            <p:spPr>
              <a:xfrm>
                <a:off x="1689803" y="1674363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ACE47D9-E3D3-5689-5C82-23B643C17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03" y="1674363"/>
                <a:ext cx="6612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0C69125-BA78-CD8C-F335-7815B588ED65}"/>
                  </a:ext>
                </a:extLst>
              </p:cNvPr>
              <p:cNvSpPr txBox="1"/>
              <p:nvPr/>
            </p:nvSpPr>
            <p:spPr>
              <a:xfrm>
                <a:off x="1696766" y="4356766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0C69125-BA78-CD8C-F335-7815B588E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66" y="4356766"/>
                <a:ext cx="6612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47D1AD9-BDF9-565D-3F06-917AE69B3A8F}"/>
                  </a:ext>
                </a:extLst>
              </p:cNvPr>
              <p:cNvSpPr txBox="1"/>
              <p:nvPr/>
            </p:nvSpPr>
            <p:spPr>
              <a:xfrm>
                <a:off x="519115" y="3141446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47D1AD9-BDF9-565D-3F06-917AE69B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5" y="3141446"/>
                <a:ext cx="66123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8D8BD42-0CFA-CEFF-FA9C-A972D0CECC22}"/>
              </a:ext>
            </a:extLst>
          </p:cNvPr>
          <p:cNvSpPr/>
          <p:nvPr/>
        </p:nvSpPr>
        <p:spPr>
          <a:xfrm>
            <a:off x="5269832" y="5065295"/>
            <a:ext cx="3248526" cy="276726"/>
          </a:xfrm>
          <a:custGeom>
            <a:avLst/>
            <a:gdLst>
              <a:gd name="connsiteX0" fmla="*/ 0 w 3248526"/>
              <a:gd name="connsiteY0" fmla="*/ 156410 h 276726"/>
              <a:gd name="connsiteX1" fmla="*/ 3248526 w 3248526"/>
              <a:gd name="connsiteY1" fmla="*/ 144379 h 276726"/>
              <a:gd name="connsiteX2" fmla="*/ 2935705 w 3248526"/>
              <a:gd name="connsiteY2" fmla="*/ 0 h 276726"/>
              <a:gd name="connsiteX3" fmla="*/ 3236494 w 3248526"/>
              <a:gd name="connsiteY3" fmla="*/ 144379 h 276726"/>
              <a:gd name="connsiteX4" fmla="*/ 2983831 w 3248526"/>
              <a:gd name="connsiteY4" fmla="*/ 276726 h 2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526" h="276726">
                <a:moveTo>
                  <a:pt x="0" y="156410"/>
                </a:moveTo>
                <a:lnTo>
                  <a:pt x="3248526" y="144379"/>
                </a:lnTo>
                <a:lnTo>
                  <a:pt x="2935705" y="0"/>
                </a:lnTo>
                <a:lnTo>
                  <a:pt x="3236494" y="144379"/>
                </a:lnTo>
                <a:lnTo>
                  <a:pt x="2983831" y="27672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CC931BA-945B-DC20-5958-29AD5B6050A8}"/>
              </a:ext>
            </a:extLst>
          </p:cNvPr>
          <p:cNvCxnSpPr>
            <a:cxnSpLocks/>
          </p:cNvCxnSpPr>
          <p:nvPr/>
        </p:nvCxnSpPr>
        <p:spPr>
          <a:xfrm>
            <a:off x="6833937" y="4784413"/>
            <a:ext cx="0" cy="8027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乘号 38">
            <a:extLst>
              <a:ext uri="{FF2B5EF4-FFF2-40B4-BE49-F238E27FC236}">
                <a16:creationId xmlns:a16="http://schemas.microsoft.com/office/drawing/2014/main" id="{3588DC89-F25E-9F3D-5471-E29882697056}"/>
              </a:ext>
            </a:extLst>
          </p:cNvPr>
          <p:cNvSpPr/>
          <p:nvPr/>
        </p:nvSpPr>
        <p:spPr>
          <a:xfrm>
            <a:off x="5775157" y="5079164"/>
            <a:ext cx="276727" cy="26285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65A20D1-4B55-F110-630C-94BA806BA058}"/>
              </a:ext>
            </a:extLst>
          </p:cNvPr>
          <p:cNvSpPr/>
          <p:nvPr/>
        </p:nvSpPr>
        <p:spPr>
          <a:xfrm>
            <a:off x="7615989" y="5125714"/>
            <a:ext cx="144378" cy="1558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5B71A-B309-AD17-DA25-898ED488C333}"/>
                  </a:ext>
                </a:extLst>
              </p:cNvPr>
              <p:cNvSpPr txBox="1"/>
              <p:nvPr/>
            </p:nvSpPr>
            <p:spPr>
              <a:xfrm>
                <a:off x="6490082" y="5612074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8D5B71A-B309-AD17-DA25-898ED488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82" y="5612074"/>
                <a:ext cx="66123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C51796E-5589-0C55-E6D1-7384F427AE02}"/>
                  </a:ext>
                </a:extLst>
              </p:cNvPr>
              <p:cNvSpPr txBox="1"/>
              <p:nvPr/>
            </p:nvSpPr>
            <p:spPr>
              <a:xfrm>
                <a:off x="8074287" y="5470895"/>
                <a:ext cx="661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C51796E-5589-0C55-E6D1-7384F427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287" y="5470895"/>
                <a:ext cx="661231" cy="461665"/>
              </a:xfrm>
              <a:prstGeom prst="rect">
                <a:avLst/>
              </a:prstGeom>
              <a:blipFill>
                <a:blip r:embed="rId11"/>
                <a:stretch>
                  <a:fillRect l="-2778" r="-26852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FF67706-FEF7-B20A-4D1F-B65A71F3B290}"/>
              </a:ext>
            </a:extLst>
          </p:cNvPr>
          <p:cNvSpPr/>
          <p:nvPr/>
        </p:nvSpPr>
        <p:spPr>
          <a:xfrm>
            <a:off x="7086600" y="4523874"/>
            <a:ext cx="697832" cy="264694"/>
          </a:xfrm>
          <a:custGeom>
            <a:avLst/>
            <a:gdLst>
              <a:gd name="connsiteX0" fmla="*/ 0 w 697832"/>
              <a:gd name="connsiteY0" fmla="*/ 132347 h 264694"/>
              <a:gd name="connsiteX1" fmla="*/ 685800 w 697832"/>
              <a:gd name="connsiteY1" fmla="*/ 132347 h 264694"/>
              <a:gd name="connsiteX2" fmla="*/ 565484 w 697832"/>
              <a:gd name="connsiteY2" fmla="*/ 0 h 264694"/>
              <a:gd name="connsiteX3" fmla="*/ 697832 w 697832"/>
              <a:gd name="connsiteY3" fmla="*/ 144379 h 264694"/>
              <a:gd name="connsiteX4" fmla="*/ 589547 w 697832"/>
              <a:gd name="connsiteY4" fmla="*/ 264694 h 2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832" h="264694">
                <a:moveTo>
                  <a:pt x="0" y="132347"/>
                </a:moveTo>
                <a:lnTo>
                  <a:pt x="685800" y="132347"/>
                </a:lnTo>
                <a:lnTo>
                  <a:pt x="565484" y="0"/>
                </a:lnTo>
                <a:lnTo>
                  <a:pt x="697832" y="144379"/>
                </a:lnTo>
                <a:lnTo>
                  <a:pt x="589547" y="264694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5274D20-C158-EED5-42F0-BDB0AAEA6EE8}"/>
              </a:ext>
            </a:extLst>
          </p:cNvPr>
          <p:cNvSpPr/>
          <p:nvPr/>
        </p:nvSpPr>
        <p:spPr>
          <a:xfrm>
            <a:off x="7291138" y="4324298"/>
            <a:ext cx="144378" cy="1558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67130B87-9DDB-FD12-7D09-B07DAC73F667}"/>
              </a:ext>
            </a:extLst>
          </p:cNvPr>
          <p:cNvSpPr/>
          <p:nvPr/>
        </p:nvSpPr>
        <p:spPr>
          <a:xfrm>
            <a:off x="5847347" y="4511842"/>
            <a:ext cx="565485" cy="312821"/>
          </a:xfrm>
          <a:custGeom>
            <a:avLst/>
            <a:gdLst>
              <a:gd name="connsiteX0" fmla="*/ 565485 w 565485"/>
              <a:gd name="connsiteY0" fmla="*/ 132347 h 312821"/>
              <a:gd name="connsiteX1" fmla="*/ 0 w 565485"/>
              <a:gd name="connsiteY1" fmla="*/ 144379 h 312821"/>
              <a:gd name="connsiteX2" fmla="*/ 96253 w 565485"/>
              <a:gd name="connsiteY2" fmla="*/ 0 h 312821"/>
              <a:gd name="connsiteX3" fmla="*/ 0 w 565485"/>
              <a:gd name="connsiteY3" fmla="*/ 156411 h 312821"/>
              <a:gd name="connsiteX4" fmla="*/ 120316 w 565485"/>
              <a:gd name="connsiteY4" fmla="*/ 312821 h 31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85" h="312821">
                <a:moveTo>
                  <a:pt x="565485" y="132347"/>
                </a:moveTo>
                <a:lnTo>
                  <a:pt x="0" y="144379"/>
                </a:lnTo>
                <a:lnTo>
                  <a:pt x="96253" y="0"/>
                </a:lnTo>
                <a:lnTo>
                  <a:pt x="0" y="156411"/>
                </a:lnTo>
                <a:lnTo>
                  <a:pt x="120316" y="312821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乘号 47">
            <a:extLst>
              <a:ext uri="{FF2B5EF4-FFF2-40B4-BE49-F238E27FC236}">
                <a16:creationId xmlns:a16="http://schemas.microsoft.com/office/drawing/2014/main" id="{BC44C6BA-CE82-8E49-B002-B4E946EC44B4}"/>
              </a:ext>
            </a:extLst>
          </p:cNvPr>
          <p:cNvSpPr/>
          <p:nvPr/>
        </p:nvSpPr>
        <p:spPr>
          <a:xfrm>
            <a:off x="6051884" y="4270813"/>
            <a:ext cx="276727" cy="262857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8FAFC5C-C131-7FF5-9B1A-AA40C63D7ECA}"/>
                  </a:ext>
                </a:extLst>
              </p:cNvPr>
              <p:cNvSpPr txBox="1"/>
              <p:nvPr/>
            </p:nvSpPr>
            <p:spPr>
              <a:xfrm>
                <a:off x="5421147" y="2502794"/>
                <a:ext cx="34615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zh-CN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does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work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well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Looking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sz="2000" dirty="0"/>
                  <a:t>(</a:t>
                </a:r>
                <a:r>
                  <a:rPr lang="en-US" altLang="zh-CN" sz="2000" b="1" dirty="0"/>
                  <a:t>x</a:t>
                </a:r>
                <a:r>
                  <a:rPr lang="en-US" altLang="zh-CN" sz="2000" dirty="0"/>
                  <a:t>)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?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8FAFC5C-C131-7FF5-9B1A-AA40C63D7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147" y="2502794"/>
                <a:ext cx="3461596" cy="1015663"/>
              </a:xfrm>
              <a:prstGeom prst="rect">
                <a:avLst/>
              </a:prstGeom>
              <a:blipFill>
                <a:blip r:embed="rId12"/>
                <a:stretch>
                  <a:fillRect l="-1832" t="-2469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4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40" grpId="0" animBg="1"/>
      <p:bldP spid="41" grpId="0"/>
      <p:bldP spid="42" grpId="0"/>
      <p:bldP spid="43" grpId="0" animBg="1"/>
      <p:bldP spid="45" grpId="0" animBg="1"/>
      <p:bldP spid="47" grpId="0" animBg="1"/>
      <p:bldP spid="48" grpId="0" animBg="1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Neural network (univariate) activations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神经网络中（单变量）激活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343299" y="1397675"/>
            <a:ext cx="844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We mentioned that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HelveticaNeue"/>
              </a:rPr>
              <a:t>nodes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 compute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HelveticaNeue"/>
              </a:rPr>
              <a:t>节点处计算</a:t>
            </a:r>
            <a:endParaRPr lang="en-US" altLang="zh-CN" sz="1800" b="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21FF6-3CFE-A226-9996-ED46D26AC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367" y="1744660"/>
            <a:ext cx="1225425" cy="601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ECF476-DB8A-8411-CEA5-AB2EB4BBE00F}"/>
                  </a:ext>
                </a:extLst>
              </p:cNvPr>
              <p:cNvSpPr txBox="1"/>
              <p:nvPr/>
            </p:nvSpPr>
            <p:spPr>
              <a:xfrm>
                <a:off x="343299" y="2508344"/>
                <a:ext cx="51714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where activation/transfer/nonlinearity 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latin typeface="HelveticaNeue"/>
                  </a:rPr>
                  <a:t> </a:t>
                </a:r>
                <a:r>
                  <a:rPr lang="en-US" altLang="zh-CN" dirty="0">
                    <a:latin typeface="HelveticaNeue"/>
                  </a:rPr>
                  <a:t>is:</a:t>
                </a:r>
              </a:p>
              <a:p>
                <a:r>
                  <a:rPr lang="zh-CN" altLang="en-US" dirty="0">
                    <a:latin typeface="HelveticaNeue"/>
                  </a:rPr>
                  <a:t>激活函数</a:t>
                </a:r>
                <a14:m>
                  <m:oMath xmlns:m="http://schemas.openxmlformats.org/officeDocument/2006/math">
                    <m:r>
                      <a:rPr lang="zh-CN" altLang="en-US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>
                    <a:latin typeface="HelveticaNeue"/>
                  </a:rPr>
                  <a:t> 可以是：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ECF476-DB8A-8411-CEA5-AB2EB4BBE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99" y="2508344"/>
                <a:ext cx="5171480" cy="646331"/>
              </a:xfrm>
              <a:prstGeom prst="rect">
                <a:avLst/>
              </a:prstGeom>
              <a:blipFill>
                <a:blip r:embed="rId5"/>
                <a:stretch>
                  <a:fillRect l="-735" t="-3922" r="-735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20BE038-DB5C-9ECE-FFF5-0778D1BA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7009" b="20796"/>
          <a:stretch/>
        </p:blipFill>
        <p:spPr>
          <a:xfrm>
            <a:off x="84461" y="2831509"/>
            <a:ext cx="5714359" cy="27615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4CDB2-2B31-6147-79F0-7ACD6E77F5CA}"/>
                  </a:ext>
                </a:extLst>
              </p:cNvPr>
              <p:cNvSpPr txBox="1"/>
              <p:nvPr/>
            </p:nvSpPr>
            <p:spPr>
              <a:xfrm>
                <a:off x="628650" y="5690937"/>
                <a:ext cx="5555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这意味着逐分量使用单变量激活函数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4CDB2-2B31-6147-79F0-7ACD6E77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690937"/>
                <a:ext cx="5555582" cy="369332"/>
              </a:xfrm>
              <a:prstGeom prst="rect">
                <a:avLst/>
              </a:prstGeom>
              <a:blipFill>
                <a:blip r:embed="rId7"/>
                <a:stretch>
                  <a:fillRect l="-913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770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Fully connected layer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全连通层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E08CD8-E8DE-0241-C843-1EE5E7F4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15" t="42902" r="56538" b="35373"/>
          <a:stretch/>
        </p:blipFill>
        <p:spPr>
          <a:xfrm>
            <a:off x="1005554" y="3126068"/>
            <a:ext cx="2949479" cy="1165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C40D31-80F7-29F3-1866-D51F055C5D8F}"/>
                  </a:ext>
                </a:extLst>
              </p:cNvPr>
              <p:cNvSpPr txBox="1"/>
              <p:nvPr/>
            </p:nvSpPr>
            <p:spPr>
              <a:xfrm>
                <a:off x="2480294" y="2052807"/>
                <a:ext cx="2353056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CC40D31-80F7-29F3-1866-D51F055C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294" y="2052807"/>
                <a:ext cx="2353056" cy="669992"/>
              </a:xfrm>
              <a:prstGeom prst="rect">
                <a:avLst/>
              </a:prstGeom>
              <a:blipFill>
                <a:blip r:embed="rId5"/>
                <a:stretch>
                  <a:fillRect l="-2332" r="-4922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9EF5F7D-10F9-DFFE-6851-4B97E465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88665" y="2776047"/>
            <a:ext cx="2502093" cy="1956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815A4C-4801-2970-4ACD-B45858D009BD}"/>
                  </a:ext>
                </a:extLst>
              </p:cNvPr>
              <p:cNvSpPr txBox="1"/>
              <p:nvPr/>
            </p:nvSpPr>
            <p:spPr>
              <a:xfrm>
                <a:off x="5279136" y="2323758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815A4C-4801-2970-4ACD-B45858D0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36" y="2323758"/>
                <a:ext cx="487680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16D1D0-E7CD-1286-A370-B4461A4B17E9}"/>
                  </a:ext>
                </a:extLst>
              </p:cNvPr>
              <p:cNvSpPr txBox="1"/>
              <p:nvPr/>
            </p:nvSpPr>
            <p:spPr>
              <a:xfrm>
                <a:off x="5279136" y="2895235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16D1D0-E7CD-1286-A370-B4461A4B1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36" y="2895235"/>
                <a:ext cx="4876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5F5BE4-2BA4-5038-701E-1B6B38C3AAF1}"/>
                  </a:ext>
                </a:extLst>
              </p:cNvPr>
              <p:cNvSpPr txBox="1"/>
              <p:nvPr/>
            </p:nvSpPr>
            <p:spPr>
              <a:xfrm>
                <a:off x="5279136" y="3445175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5F5BE4-2BA4-5038-701E-1B6B38C3A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136" y="3445175"/>
                <a:ext cx="48768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A58B9A-BC9F-B7E6-C908-E869E56B5535}"/>
                  </a:ext>
                </a:extLst>
              </p:cNvPr>
              <p:cNvSpPr txBox="1"/>
              <p:nvPr/>
            </p:nvSpPr>
            <p:spPr>
              <a:xfrm rot="5400000">
                <a:off x="5387007" y="4032957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A58B9A-BC9F-B7E6-C908-E869E56B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387007" y="4032957"/>
                <a:ext cx="48768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49CC63F-F8F2-3B76-53DB-9313FC9F87AF}"/>
                  </a:ext>
                </a:extLst>
              </p:cNvPr>
              <p:cNvSpPr txBox="1"/>
              <p:nvPr/>
            </p:nvSpPr>
            <p:spPr>
              <a:xfrm>
                <a:off x="5326568" y="4591426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49CC63F-F8F2-3B76-53DB-9313FC9F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568" y="4591426"/>
                <a:ext cx="487680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010D5F-C442-CA73-4DDB-E23B07DA993F}"/>
                  </a:ext>
                </a:extLst>
              </p:cNvPr>
              <p:cNvSpPr txBox="1"/>
              <p:nvPr/>
            </p:nvSpPr>
            <p:spPr>
              <a:xfrm>
                <a:off x="6590528" y="2104805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3010D5F-C442-CA73-4DDB-E23B07DA9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528" y="2104805"/>
                <a:ext cx="487680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5CB898-F3C7-DC01-4761-D1295B79D108}"/>
                  </a:ext>
                </a:extLst>
              </p:cNvPr>
              <p:cNvSpPr txBox="1"/>
              <p:nvPr/>
            </p:nvSpPr>
            <p:spPr>
              <a:xfrm>
                <a:off x="6595871" y="4988240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5CB898-F3C7-DC01-4761-D1295B79D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71" y="4988240"/>
                <a:ext cx="487680" cy="461665"/>
              </a:xfrm>
              <a:prstGeom prst="rect">
                <a:avLst/>
              </a:prstGeom>
              <a:blipFill>
                <a:blip r:embed="rId13"/>
                <a:stretch>
                  <a:fillRect r="-3750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30F42D-8639-F0AA-73DB-BCC4B234CDF0}"/>
                  </a:ext>
                </a:extLst>
              </p:cNvPr>
              <p:cNvSpPr txBox="1"/>
              <p:nvPr/>
            </p:nvSpPr>
            <p:spPr>
              <a:xfrm>
                <a:off x="6102848" y="1602915"/>
                <a:ext cx="487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30F42D-8639-F0AA-73DB-BCC4B234C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848" y="1602915"/>
                <a:ext cx="487680" cy="461665"/>
              </a:xfrm>
              <a:prstGeom prst="rect">
                <a:avLst/>
              </a:prstGeom>
              <a:blipFill>
                <a:blip r:embed="rId14"/>
                <a:stretch>
                  <a:fillRect r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形 18" descr="线箭头: 直 纯色填充">
            <a:extLst>
              <a:ext uri="{FF2B5EF4-FFF2-40B4-BE49-F238E27FC236}">
                <a16:creationId xmlns:a16="http://schemas.microsoft.com/office/drawing/2014/main" id="{EAEDEA9A-39D5-F6A1-14EA-F5750DC05B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6102848" y="1975125"/>
            <a:ext cx="487681" cy="487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CCD5AC6B-3021-A83C-F0EC-816C0174B560}"/>
                  </a:ext>
                </a:extLst>
              </p14:cNvPr>
              <p14:cNvContentPartPr/>
              <p14:nvPr/>
            </p14:nvContentPartPr>
            <p14:xfrm>
              <a:off x="3376656" y="5400984"/>
              <a:ext cx="360" cy="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CCD5AC6B-3021-A83C-F0EC-816C0174B5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70536" y="539486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41EFBA3-C726-4081-7F66-37E690451150}"/>
                  </a:ext>
                </a:extLst>
              </p14:cNvPr>
              <p14:cNvContentPartPr/>
              <p14:nvPr/>
            </p14:nvContentPartPr>
            <p14:xfrm>
              <a:off x="2572056" y="4633104"/>
              <a:ext cx="3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41EFBA3-C726-4081-7F66-37E6904511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65936" y="46269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BC074683-8129-7F08-46FA-9346EB9FC6AD}"/>
                  </a:ext>
                </a:extLst>
              </p14:cNvPr>
              <p14:cNvContentPartPr/>
              <p14:nvPr/>
            </p14:nvContentPartPr>
            <p14:xfrm>
              <a:off x="3523176" y="5047104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BC074683-8129-7F08-46FA-9346EB9FC6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7056" y="50409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FD9D94AE-7935-3908-C764-58F66F856D41}"/>
                  </a:ext>
                </a:extLst>
              </p14:cNvPr>
              <p14:cNvContentPartPr/>
              <p14:nvPr/>
            </p14:nvContentPartPr>
            <p14:xfrm>
              <a:off x="3230496" y="4913184"/>
              <a:ext cx="3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FD9D94AE-7935-3908-C764-58F66F856D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24376" y="490706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C076516-1B82-E2CB-AF16-75E0F6236709}"/>
                  </a:ext>
                </a:extLst>
              </p14:cNvPr>
              <p14:cNvContentPartPr/>
              <p14:nvPr/>
            </p14:nvContentPartPr>
            <p14:xfrm>
              <a:off x="3255336" y="5230344"/>
              <a:ext cx="360" cy="3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C076516-1B82-E2CB-AF16-75E0F62367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49216" y="522422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A5461911-B555-FCED-83C4-D4DFB91661D9}"/>
              </a:ext>
            </a:extLst>
          </p:cNvPr>
          <p:cNvSpPr/>
          <p:nvPr/>
        </p:nvSpPr>
        <p:spPr>
          <a:xfrm rot="878460">
            <a:off x="1828800" y="4668253"/>
            <a:ext cx="709863" cy="312821"/>
          </a:xfrm>
          <a:custGeom>
            <a:avLst/>
            <a:gdLst>
              <a:gd name="connsiteX0" fmla="*/ 0 w 709863"/>
              <a:gd name="connsiteY0" fmla="*/ 24063 h 312821"/>
              <a:gd name="connsiteX1" fmla="*/ 709863 w 709863"/>
              <a:gd name="connsiteY1" fmla="*/ 192505 h 312821"/>
              <a:gd name="connsiteX2" fmla="*/ 541421 w 709863"/>
              <a:gd name="connsiteY2" fmla="*/ 0 h 312821"/>
              <a:gd name="connsiteX3" fmla="*/ 709863 w 709863"/>
              <a:gd name="connsiteY3" fmla="*/ 216568 h 312821"/>
              <a:gd name="connsiteX4" fmla="*/ 505326 w 709863"/>
              <a:gd name="connsiteY4" fmla="*/ 312821 h 31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863" h="312821">
                <a:moveTo>
                  <a:pt x="0" y="24063"/>
                </a:moveTo>
                <a:lnTo>
                  <a:pt x="709863" y="192505"/>
                </a:lnTo>
                <a:lnTo>
                  <a:pt x="541421" y="0"/>
                </a:lnTo>
                <a:lnTo>
                  <a:pt x="709863" y="216568"/>
                </a:lnTo>
                <a:lnTo>
                  <a:pt x="505326" y="312821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06C2E39-2012-2A08-C553-D445AB2415ED}"/>
              </a:ext>
            </a:extLst>
          </p:cNvPr>
          <p:cNvSpPr/>
          <p:nvPr/>
        </p:nvSpPr>
        <p:spPr>
          <a:xfrm rot="1028556">
            <a:off x="1804737" y="5089358"/>
            <a:ext cx="721895" cy="348916"/>
          </a:xfrm>
          <a:custGeom>
            <a:avLst/>
            <a:gdLst>
              <a:gd name="connsiteX0" fmla="*/ 0 w 721895"/>
              <a:gd name="connsiteY0" fmla="*/ 276726 h 348916"/>
              <a:gd name="connsiteX1" fmla="*/ 721895 w 721895"/>
              <a:gd name="connsiteY1" fmla="*/ 96253 h 348916"/>
              <a:gd name="connsiteX2" fmla="*/ 493295 w 721895"/>
              <a:gd name="connsiteY2" fmla="*/ 0 h 348916"/>
              <a:gd name="connsiteX3" fmla="*/ 709863 w 721895"/>
              <a:gd name="connsiteY3" fmla="*/ 96253 h 348916"/>
              <a:gd name="connsiteX4" fmla="*/ 613610 w 721895"/>
              <a:gd name="connsiteY4" fmla="*/ 348916 h 3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95" h="348916">
                <a:moveTo>
                  <a:pt x="0" y="276726"/>
                </a:moveTo>
                <a:lnTo>
                  <a:pt x="721895" y="96253"/>
                </a:lnTo>
                <a:lnTo>
                  <a:pt x="493295" y="0"/>
                </a:lnTo>
                <a:lnTo>
                  <a:pt x="709863" y="96253"/>
                </a:lnTo>
                <a:lnTo>
                  <a:pt x="613610" y="348916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06BE20F-C902-CD08-3478-FE40350FAA61}"/>
              </a:ext>
            </a:extLst>
          </p:cNvPr>
          <p:cNvSpPr/>
          <p:nvPr/>
        </p:nvSpPr>
        <p:spPr>
          <a:xfrm rot="20757825">
            <a:off x="2157396" y="5698656"/>
            <a:ext cx="541421" cy="372979"/>
          </a:xfrm>
          <a:custGeom>
            <a:avLst/>
            <a:gdLst>
              <a:gd name="connsiteX0" fmla="*/ 0 w 541421"/>
              <a:gd name="connsiteY0" fmla="*/ 372979 h 372979"/>
              <a:gd name="connsiteX1" fmla="*/ 529390 w 541421"/>
              <a:gd name="connsiteY1" fmla="*/ 12032 h 372979"/>
              <a:gd name="connsiteX2" fmla="*/ 312821 w 541421"/>
              <a:gd name="connsiteY2" fmla="*/ 0 h 372979"/>
              <a:gd name="connsiteX3" fmla="*/ 541421 w 541421"/>
              <a:gd name="connsiteY3" fmla="*/ 24063 h 372979"/>
              <a:gd name="connsiteX4" fmla="*/ 529390 w 541421"/>
              <a:gd name="connsiteY4" fmla="*/ 252663 h 37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421" h="372979">
                <a:moveTo>
                  <a:pt x="0" y="372979"/>
                </a:moveTo>
                <a:lnTo>
                  <a:pt x="529390" y="12032"/>
                </a:lnTo>
                <a:lnTo>
                  <a:pt x="312821" y="0"/>
                </a:lnTo>
                <a:lnTo>
                  <a:pt x="541421" y="24063"/>
                </a:lnTo>
                <a:lnTo>
                  <a:pt x="529390" y="252663"/>
                </a:ln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BA60E92-71DA-2E01-6116-DCD93EA0511B}"/>
              </a:ext>
            </a:extLst>
          </p:cNvPr>
          <p:cNvSpPr/>
          <p:nvPr/>
        </p:nvSpPr>
        <p:spPr>
          <a:xfrm>
            <a:off x="2641581" y="5054823"/>
            <a:ext cx="487680" cy="48209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D47D66-2D6A-054D-B66D-48AE0E76C671}"/>
                  </a:ext>
                </a:extLst>
              </p:cNvPr>
              <p:cNvSpPr txBox="1"/>
              <p:nvPr/>
            </p:nvSpPr>
            <p:spPr>
              <a:xfrm>
                <a:off x="3175556" y="5016603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AD47D66-2D6A-054D-B66D-48AE0E76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556" y="5016603"/>
                <a:ext cx="6592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AE3EC13-66CD-ECE8-0047-D717987BEA51}"/>
                  </a:ext>
                </a:extLst>
              </p:cNvPr>
              <p:cNvSpPr txBox="1"/>
              <p:nvPr/>
            </p:nvSpPr>
            <p:spPr>
              <a:xfrm>
                <a:off x="1240316" y="4273154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DAE3EC13-66CD-ECE8-0047-D717987BE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16" y="4273154"/>
                <a:ext cx="6592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FFC17C9-2114-C04E-990F-DD085A3D16D7}"/>
                  </a:ext>
                </a:extLst>
              </p:cNvPr>
              <p:cNvSpPr txBox="1"/>
              <p:nvPr/>
            </p:nvSpPr>
            <p:spPr>
              <a:xfrm>
                <a:off x="1233308" y="4904391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FFC17C9-2114-C04E-990F-DD085A3D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308" y="4904391"/>
                <a:ext cx="6592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01848E0-E5A6-62DD-DFD3-2FF20A3AD34C}"/>
                  </a:ext>
                </a:extLst>
              </p:cNvPr>
              <p:cNvSpPr txBox="1"/>
              <p:nvPr/>
            </p:nvSpPr>
            <p:spPr>
              <a:xfrm>
                <a:off x="1665550" y="6022966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301848E0-E5A6-62DD-DFD3-2FF20A3AD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50" y="6022966"/>
                <a:ext cx="6592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E6968D-052D-3BD9-3BE6-38FE0CFE4AB6}"/>
                  </a:ext>
                </a:extLst>
              </p:cNvPr>
              <p:cNvSpPr txBox="1"/>
              <p:nvPr/>
            </p:nvSpPr>
            <p:spPr>
              <a:xfrm rot="14491959">
                <a:off x="1620412" y="5543255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AE6968D-052D-3BD9-3BE6-38FE0CFE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491959">
                <a:off x="1620412" y="5543255"/>
                <a:ext cx="65928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1DCBE49-9227-B484-6E1C-EF25ACFA8C9E}"/>
                  </a:ext>
                </a:extLst>
              </p:cNvPr>
              <p:cNvSpPr txBox="1"/>
              <p:nvPr/>
            </p:nvSpPr>
            <p:spPr>
              <a:xfrm>
                <a:off x="1944844" y="4132841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1DCBE49-9227-B484-6E1C-EF25ACFA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44" y="4132841"/>
                <a:ext cx="65928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A03090-864B-5D6E-582D-53A69096E8CC}"/>
                  </a:ext>
                </a:extLst>
              </p:cNvPr>
              <p:cNvSpPr txBox="1"/>
              <p:nvPr/>
            </p:nvSpPr>
            <p:spPr>
              <a:xfrm>
                <a:off x="1664821" y="4657553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A03090-864B-5D6E-582D-53A69096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821" y="4657553"/>
                <a:ext cx="65928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B57F270-A4C3-5468-A298-5760DDFB5837}"/>
                  </a:ext>
                </a:extLst>
              </p:cNvPr>
              <p:cNvSpPr txBox="1"/>
              <p:nvPr/>
            </p:nvSpPr>
            <p:spPr>
              <a:xfrm>
                <a:off x="2311939" y="5861587"/>
                <a:ext cx="659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B57F270-A4C3-5468-A298-5760DDFB5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39" y="5861587"/>
                <a:ext cx="65928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516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Fully connected layer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全连通层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24CDB2-2B31-6147-79F0-7ACD6E77F5CA}"/>
              </a:ext>
            </a:extLst>
          </p:cNvPr>
          <p:cNvSpPr txBox="1"/>
          <p:nvPr/>
        </p:nvSpPr>
        <p:spPr>
          <a:xfrm>
            <a:off x="628650" y="4519548"/>
            <a:ext cx="5555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Neue"/>
              </a:rPr>
              <a:t>What’s an issue with fully connected layers?</a:t>
            </a:r>
          </a:p>
          <a:p>
            <a:r>
              <a:rPr lang="zh-CN" altLang="en-US" dirty="0">
                <a:latin typeface="HelveticaNeue"/>
              </a:rPr>
              <a:t>全连通层有什么问题？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E0F09-F4F7-C6B7-9851-C440D01E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9" y="1833123"/>
            <a:ext cx="666843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96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Issue with fully connected layers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全连通层的问题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4CDB2-2B31-6147-79F0-7ACD6E77F5CA}"/>
                  </a:ext>
                </a:extLst>
              </p:cNvPr>
              <p:cNvSpPr txBox="1"/>
              <p:nvPr/>
            </p:nvSpPr>
            <p:spPr>
              <a:xfrm>
                <a:off x="578622" y="1716190"/>
                <a:ext cx="555558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HelveticaNeue"/>
                  </a:rPr>
                  <a:t>Suppose the input is an image of size 256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HelveticaNeue"/>
                  </a:rPr>
                  <a:t>256</a:t>
                </a:r>
              </a:p>
              <a:p>
                <a:r>
                  <a:rPr lang="en-US" altLang="zh-CN" dirty="0">
                    <a:latin typeface="HelveticaNeue"/>
                  </a:rPr>
                  <a:t>     </a:t>
                </a:r>
                <a:r>
                  <a:rPr lang="zh-CN" altLang="en-US" dirty="0">
                    <a:latin typeface="HelveticaNeue"/>
                  </a:rPr>
                  <a:t>假设输入是大小为</a:t>
                </a:r>
                <a:r>
                  <a:rPr lang="en-US" altLang="zh-CN" dirty="0">
                    <a:latin typeface="HelveticaNeue"/>
                  </a:rPr>
                  <a:t>256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latin typeface="HelveticaNeue"/>
                  </a:rPr>
                  <a:t>256</a:t>
                </a:r>
                <a:r>
                  <a:rPr lang="zh-CN" altLang="en-US" dirty="0">
                    <a:latin typeface="HelveticaNeue"/>
                  </a:rPr>
                  <a:t>的图像</a:t>
                </a:r>
                <a:endParaRPr lang="en-US" altLang="zh-CN" dirty="0">
                  <a:latin typeface="Helvetica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b="0" dirty="0">
                    <a:solidFill>
                      <a:srgbClr val="000000"/>
                    </a:solidFill>
                    <a:effectLst/>
                    <a:latin typeface="HelveticaNeue"/>
                  </a:rPr>
                  <a:t>Let the output of this layer have identical size</a:t>
                </a: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HelveticaNeue"/>
                  </a:rPr>
                  <a:t>     假设该层输入有着同样的大小</a:t>
                </a:r>
                <a:endParaRPr lang="en-US" altLang="zh-CN" dirty="0">
                  <a:solidFill>
                    <a:srgbClr val="000000"/>
                  </a:solidFill>
                  <a:latin typeface="HelveticaNeu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HelveticaNeue"/>
                  </a:rPr>
                  <a:t>How many weights are necessary?</a:t>
                </a:r>
              </a:p>
              <a:p>
                <a:r>
                  <a:rPr lang="zh-CN" altLang="en-US" dirty="0">
                    <a:latin typeface="HelveticaNeue"/>
                  </a:rPr>
                  <a:t>     至少需要多少权重？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824CDB2-2B31-6147-79F0-7ACD6E77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2" y="1716190"/>
                <a:ext cx="5555582" cy="1754326"/>
              </a:xfrm>
              <a:prstGeom prst="rect">
                <a:avLst/>
              </a:prstGeom>
              <a:blipFill>
                <a:blip r:embed="rId4"/>
                <a:stretch>
                  <a:fillRect l="-768" t="-2091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BEA41EB-530F-8A76-418F-C0C6DA12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966" y="3508803"/>
            <a:ext cx="3810532" cy="4667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1C7370-4C9C-E92A-D3B1-D73A7D0F2F1D}"/>
              </a:ext>
            </a:extLst>
          </p:cNvPr>
          <p:cNvSpPr txBox="1"/>
          <p:nvPr/>
        </p:nvSpPr>
        <p:spPr>
          <a:xfrm>
            <a:off x="770021" y="4343400"/>
            <a:ext cx="41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HelveticaNeue"/>
              </a:rPr>
              <a:t>A solution: share weights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Neue"/>
              </a:rPr>
              <a:t>    解决方案：共享权重</a:t>
            </a:r>
            <a:endParaRPr lang="zh-CN" altLang="en-US" dirty="0"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253963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Outline</a:t>
            </a:r>
          </a:p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大纲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44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D5AD19-843B-7E28-AE80-E4422C8D2AFE}"/>
              </a:ext>
            </a:extLst>
          </p:cNvPr>
          <p:cNvSpPr txBox="1"/>
          <p:nvPr/>
        </p:nvSpPr>
        <p:spPr>
          <a:xfrm>
            <a:off x="2235200" y="1674674"/>
            <a:ext cx="603301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神经网络的动机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神经网络的基本构件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全连接网络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HelveticaNeue"/>
              </a:rPr>
              <a:t>卷积网络</a:t>
            </a:r>
            <a:endParaRPr lang="en-US" altLang="zh-CN" sz="2800" b="1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循环神经网络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b="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545309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Convolutions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卷积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F40CC7-3D78-934F-ABBC-E5DE3C46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86" y="1257926"/>
            <a:ext cx="83947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80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Convolutions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卷积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86A47D-76A4-AF4C-A6EF-0D8DA619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36" y="1278398"/>
            <a:ext cx="8331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Convolutions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卷积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4B92E0-76C8-C140-B101-086244EB4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36" y="1203783"/>
            <a:ext cx="8483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Convolutions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卷积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D0629-0381-234C-A84C-F59BC6433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36" y="1303798"/>
            <a:ext cx="8255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62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Convolutions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卷积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0E00D4-C18E-FB49-85D4-F24930F1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36" y="1168633"/>
            <a:ext cx="8483600" cy="5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1D8EF7-E8A0-5B43-993E-2E08E3141BA4}"/>
                  </a:ext>
                </a:extLst>
              </p:cNvPr>
              <p:cNvSpPr txBox="1"/>
              <p:nvPr/>
            </p:nvSpPr>
            <p:spPr>
              <a:xfrm>
                <a:off x="3597533" y="5523250"/>
                <a:ext cx="45740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HelveticaNeue"/>
                  </a:rPr>
                  <a:t>Trainable parameters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HelveticaNeue"/>
                  </a:rPr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HelveticaNeue"/>
                  </a:rPr>
                  <a:t>Filters (width, height, depth,</a:t>
                </a:r>
                <a:r>
                  <a:rPr lang="zh-CN" altLang="en-US" sz="2000" dirty="0">
                    <a:latin typeface="HelveticaNeue"/>
                  </a:rPr>
                  <a:t> </a:t>
                </a:r>
                <a:r>
                  <a:rPr lang="en-US" altLang="zh-CN" sz="2000" dirty="0">
                    <a:latin typeface="HelveticaNeue"/>
                  </a:rPr>
                  <a:t>number)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HelveticaNeue"/>
                  </a:rPr>
                  <a:t>Bias 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1D8EF7-E8A0-5B43-993E-2E08E314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33" y="5523250"/>
                <a:ext cx="4574010" cy="1015663"/>
              </a:xfrm>
              <a:prstGeom prst="rect">
                <a:avLst/>
              </a:prstGeom>
              <a:blipFill>
                <a:blip r:embed="rId5"/>
                <a:stretch>
                  <a:fillRect l="-1108" t="-2469" r="-2493"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7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Limitations of linear predictors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线性预测的局限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E19EF7-2A1B-D497-B71F-75BCF2503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0" y="1473322"/>
            <a:ext cx="3734321" cy="35628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85F09A-1733-C5E9-1C0B-4210ACD01E79}"/>
                  </a:ext>
                </a:extLst>
              </p:cNvPr>
              <p:cNvSpPr txBox="1"/>
              <p:nvPr/>
            </p:nvSpPr>
            <p:spPr>
              <a:xfrm>
                <a:off x="4487779" y="2358189"/>
                <a:ext cx="4902964" cy="163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HelveticaNeue"/>
                  </a:rPr>
                  <a:t>Feature Transformation</a:t>
                </a:r>
                <a:r>
                  <a:rPr lang="en-US" altLang="zh-CN" sz="2000" b="1" dirty="0">
                    <a:solidFill>
                      <a:srgbClr val="000000"/>
                    </a:solidFill>
                    <a:effectLst/>
                    <a:latin typeface="NimbusSanL-Bold"/>
                  </a:rPr>
                  <a:t>:</a:t>
                </a:r>
              </a:p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NimbusSanL-Bold"/>
                  </a:rPr>
                  <a:t>     特征变换</a:t>
                </a:r>
                <a:endParaRPr lang="en-US" altLang="zh-CN" sz="2000" b="1" dirty="0">
                  <a:solidFill>
                    <a:srgbClr val="000000"/>
                  </a:solidFill>
                  <a:latin typeface="NimbusSanL-Bold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HelveticaNeue"/>
                  </a:rPr>
                  <a:t>use features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HelveticaNeue"/>
                  </a:rPr>
                  <a:t>with prediction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20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85F09A-1733-C5E9-1C0B-4210ACD01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779" y="2358189"/>
                <a:ext cx="4902964" cy="1638782"/>
              </a:xfrm>
              <a:prstGeom prst="rect">
                <a:avLst/>
              </a:prstGeom>
              <a:blipFill>
                <a:blip r:embed="rId5"/>
                <a:stretch>
                  <a:fillRect l="-775" t="-3077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F506DE0-CDBE-A541-81F5-C6170CF1D4BC}"/>
              </a:ext>
            </a:extLst>
          </p:cNvPr>
          <p:cNvSpPr txBox="1"/>
          <p:nvPr/>
        </p:nvSpPr>
        <p:spPr>
          <a:xfrm>
            <a:off x="299918" y="5162451"/>
            <a:ext cx="4949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Linear separator cannot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classify perfectly!</a:t>
            </a:r>
          </a:p>
        </p:txBody>
      </p:sp>
    </p:spTree>
    <p:extLst>
      <p:ext uri="{BB962C8B-B14F-4D97-AF65-F5344CB8AC3E}">
        <p14:creationId xmlns:p14="http://schemas.microsoft.com/office/powerpoint/2010/main" val="2466730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286621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Padding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操作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BB59FA-886F-3D4F-83E0-96924595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926"/>
            <a:ext cx="9144000" cy="51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93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286621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Padding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操作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15DFAB-4FB3-5645-804B-3ED0D9E2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017"/>
            <a:ext cx="9144000" cy="51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51D037D-873C-7646-2A94-55C8A80E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007004"/>
            <a:ext cx="2103555" cy="2839282"/>
          </a:xfrm>
          <a:prstGeom prst="rect">
            <a:avLst/>
          </a:prstGeom>
        </p:spPr>
      </p:pic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Maximum-/Average- pooling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最大</a:t>
            </a:r>
            <a:r>
              <a:rPr lang="en-US" altLang="zh-CN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/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平均池化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/>
              <p:nvPr/>
            </p:nvSpPr>
            <p:spPr>
              <a:xfrm>
                <a:off x="275222" y="2207929"/>
                <a:ext cx="61827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HelveticaNeue"/>
                  </a:rPr>
                  <a:t>Trainable parameters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HelveticaNeue"/>
                  </a:rPr>
                  <a:t>: None </a:t>
                </a:r>
                <a:endParaRPr lang="zh-CN" altLang="en-US" sz="2000" dirty="0">
                  <a:latin typeface="HelveticaNeue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22" y="2207929"/>
                <a:ext cx="6182728" cy="400110"/>
              </a:xfrm>
              <a:prstGeom prst="rect">
                <a:avLst/>
              </a:prstGeom>
              <a:blipFill>
                <a:blip r:embed="rId5"/>
                <a:stretch>
                  <a:fillRect l="-1025" t="-6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751217F9-CC8E-17F4-9518-F9AC81AC7A73}"/>
              </a:ext>
            </a:extLst>
          </p:cNvPr>
          <p:cNvSpPr txBox="1"/>
          <p:nvPr/>
        </p:nvSpPr>
        <p:spPr>
          <a:xfrm>
            <a:off x="275221" y="1369755"/>
            <a:ext cx="59574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Maximum or average over a spatial region</a:t>
            </a:r>
            <a:endParaRPr lang="en-US" altLang="zh-CN" sz="2000" dirty="0">
              <a:latin typeface="HelveticaNeue"/>
            </a:endParaRPr>
          </a:p>
          <a:p>
            <a:r>
              <a:rPr lang="zh-CN" altLang="en-US" sz="2000" dirty="0"/>
              <a:t>在空间区域内取最大值或平均值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D906B-C7FA-0A40-892F-85C70F45E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6286"/>
            <a:ext cx="9144000" cy="25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2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Example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of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Max-Pooling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最大池化实例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813E74-0B9D-DF4E-BF29-C5B37AFC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930400"/>
            <a:ext cx="8724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Example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of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Max-Pooling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最大池化实例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692047-9165-DD46-9B7E-3BD8F0DF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1968500"/>
            <a:ext cx="8547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7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Multi-class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Output: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Softmax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Layer</a:t>
            </a:r>
          </a:p>
          <a:p>
            <a:pPr algn="ctr"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多类输出</a:t>
            </a:r>
            <a:r>
              <a:rPr lang="en-US" altLang="zh-CN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: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 </a:t>
            </a:r>
            <a:r>
              <a:rPr lang="en-US" altLang="zh-CN" sz="2800" b="1" dirty="0" err="1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Softmax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/>
              <p:nvPr/>
            </p:nvSpPr>
            <p:spPr>
              <a:xfrm>
                <a:off x="1005556" y="4284560"/>
                <a:ext cx="4821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HelveticaNeue"/>
                  </a:rPr>
                  <a:t>Trainable parameters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latin typeface="HelveticaNeue"/>
                  </a:rPr>
                  <a:t>: None </a:t>
                </a:r>
                <a:endParaRPr lang="zh-CN" altLang="en-US" sz="2400" dirty="0">
                  <a:latin typeface="HelveticaNeue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56" y="4284560"/>
                <a:ext cx="4821655" cy="461665"/>
              </a:xfrm>
              <a:prstGeom prst="rect">
                <a:avLst/>
              </a:prstGeom>
              <a:blipFill>
                <a:blip r:embed="rId4"/>
                <a:stretch>
                  <a:fillRect l="-1837" t="-10526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C888EA4-2BE8-1278-51EA-6829484DD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08" y="2481667"/>
            <a:ext cx="2299606" cy="12058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D50897-89F7-F14A-8D3D-E0DFB29FF5C7}"/>
              </a:ext>
            </a:extLst>
          </p:cNvPr>
          <p:cNvSpPr/>
          <p:nvPr/>
        </p:nvSpPr>
        <p:spPr>
          <a:xfrm>
            <a:off x="163641" y="1612219"/>
            <a:ext cx="8513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Neue"/>
              </a:rPr>
              <a:t>Modern networks</a:t>
            </a:r>
            <a:r>
              <a:rPr lang="zh-CN" altLang="en-US" sz="2400" dirty="0">
                <a:latin typeface="HelveticaNeue"/>
              </a:rPr>
              <a:t> </a:t>
            </a:r>
            <a:r>
              <a:rPr lang="en-US" altLang="zh-CN" sz="2400" dirty="0">
                <a:latin typeface="HelveticaNeue"/>
              </a:rPr>
              <a:t>for</a:t>
            </a:r>
            <a:r>
              <a:rPr lang="zh-CN" altLang="en-US" sz="2400" dirty="0">
                <a:latin typeface="HelveticaNeue"/>
              </a:rPr>
              <a:t> </a:t>
            </a:r>
            <a:r>
              <a:rPr lang="en-US" altLang="zh-CN" sz="2400" dirty="0">
                <a:latin typeface="HelveticaNeue"/>
              </a:rPr>
              <a:t>multi-class</a:t>
            </a:r>
            <a:r>
              <a:rPr lang="zh-CN" altLang="en-US" sz="2400" dirty="0">
                <a:latin typeface="HelveticaNeue"/>
              </a:rPr>
              <a:t> </a:t>
            </a:r>
            <a:r>
              <a:rPr lang="en-US" altLang="zh-CN" sz="2400" dirty="0">
                <a:latin typeface="HelveticaNeue"/>
              </a:rPr>
              <a:t>classification often end with </a:t>
            </a:r>
            <a:r>
              <a:rPr lang="en-US" altLang="zh-CN" sz="2400" b="1" dirty="0" err="1">
                <a:latin typeface="HelveticaNeue"/>
              </a:rPr>
              <a:t>softmax</a:t>
            </a:r>
            <a:r>
              <a:rPr lang="en-US" altLang="zh-CN" sz="2400" dirty="0">
                <a:latin typeface="HelveticaNeue"/>
              </a:rPr>
              <a:t> nonlinearity: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DC2DFE-25FA-1F4C-A97B-CC736B85DB56}"/>
              </a:ext>
            </a:extLst>
          </p:cNvPr>
          <p:cNvSpPr/>
          <p:nvPr/>
        </p:nvSpPr>
        <p:spPr>
          <a:xfrm>
            <a:off x="1005556" y="3732028"/>
            <a:ext cx="491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HelveticaNeue"/>
              </a:rPr>
              <a:t>Output is now a probability vector.</a:t>
            </a:r>
            <a:endParaRPr lang="zh-CN" altLang="en-US" sz="2400" dirty="0">
              <a:latin typeface="Helvetica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FC2A0D-CBFF-A946-92E1-5CFC38B68687}"/>
              </a:ext>
            </a:extLst>
          </p:cNvPr>
          <p:cNvSpPr txBox="1"/>
          <p:nvPr/>
        </p:nvSpPr>
        <p:spPr>
          <a:xfrm>
            <a:off x="1005556" y="5041180"/>
            <a:ext cx="464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Neue"/>
              </a:rPr>
              <a:t>Alternate notation: </a:t>
            </a:r>
            <a:r>
              <a:rPr lang="en-US" altLang="zh-CN" sz="2400" dirty="0"/>
              <a:t>output vector: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8743FA-5377-3341-9267-85BC525E0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755" y="5094877"/>
            <a:ext cx="1753325" cy="3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8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Dropout layer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Dropout</a:t>
            </a: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/>
              <p:nvPr/>
            </p:nvSpPr>
            <p:spPr>
              <a:xfrm>
                <a:off x="612528" y="3392484"/>
                <a:ext cx="48216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HelveticaNeue"/>
                  </a:rPr>
                  <a:t>Trainable parameters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HelveticaNeue"/>
                  </a:rPr>
                  <a:t>: None </a:t>
                </a:r>
                <a:endParaRPr lang="zh-CN" altLang="en-US" sz="2000" dirty="0">
                  <a:latin typeface="HelveticaNeue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0C65ED6-76F3-DA3E-9673-BB9D48D50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8" y="3392484"/>
                <a:ext cx="4821655" cy="400110"/>
              </a:xfrm>
              <a:prstGeom prst="rect">
                <a:avLst/>
              </a:prstGeom>
              <a:blipFill>
                <a:blip r:embed="rId4"/>
                <a:stretch>
                  <a:fillRect l="-1316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7A2161F-9A3B-44B0-344E-2B4BDB82DB82}"/>
              </a:ext>
            </a:extLst>
          </p:cNvPr>
          <p:cNvSpPr txBox="1"/>
          <p:nvPr/>
        </p:nvSpPr>
        <p:spPr>
          <a:xfrm>
            <a:off x="628650" y="1749362"/>
            <a:ext cx="49448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000" dirty="0">
                <a:latin typeface="HelveticaNeue"/>
              </a:rPr>
              <a:t>During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training,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randomly set activations to zero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(must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disable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during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inference)</a:t>
            </a:r>
            <a:r>
              <a:rPr lang="zh-CN" altLang="en-US" sz="2000" dirty="0">
                <a:latin typeface="HelveticaNeue"/>
              </a:rPr>
              <a:t> </a:t>
            </a:r>
            <a:endParaRPr lang="en-US" altLang="zh-CN" sz="2000" dirty="0">
              <a:latin typeface="HelveticaNeue"/>
            </a:endParaRPr>
          </a:p>
          <a:p>
            <a:pPr marL="342900" indent="-342900">
              <a:buFontTx/>
              <a:buChar char="-"/>
            </a:pPr>
            <a:r>
              <a:rPr lang="en-US" altLang="zh-CN" sz="2000" dirty="0">
                <a:latin typeface="HelveticaNeue"/>
              </a:rPr>
              <a:t>Can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well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prevent</a:t>
            </a:r>
            <a:r>
              <a:rPr lang="zh-CN" altLang="en-US" sz="2000" dirty="0">
                <a:latin typeface="HelveticaNeue"/>
              </a:rPr>
              <a:t> </a:t>
            </a:r>
            <a:r>
              <a:rPr lang="en-US" altLang="zh-CN" sz="2000" dirty="0">
                <a:latin typeface="HelveticaNeue"/>
              </a:rPr>
              <a:t>overfitting</a:t>
            </a:r>
          </a:p>
          <a:p>
            <a:pPr marL="342900" indent="-342900">
              <a:buFontTx/>
              <a:buChar char="-"/>
            </a:pPr>
            <a:endParaRPr lang="en-US" altLang="zh-CN" sz="2000" dirty="0">
              <a:latin typeface="HelveticaNeue"/>
            </a:endParaRPr>
          </a:p>
          <a:p>
            <a:endParaRPr lang="zh-CN" altLang="en-US" sz="2000" dirty="0">
              <a:latin typeface="HelveticaNeue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A12F17-DEB0-6C1C-3118-DA84A80B8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061" y="1392039"/>
            <a:ext cx="2720383" cy="34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9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Cross-entropy loss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交叉熵损失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/>
              <p:nvPr/>
            </p:nvSpPr>
            <p:spPr>
              <a:xfrm>
                <a:off x="869371" y="1736806"/>
                <a:ext cx="8122939" cy="213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dirty="0">
                    <a:solidFill>
                      <a:srgbClr val="000000"/>
                    </a:solidFill>
                    <a:effectLst/>
                    <a:latin typeface="HelveticaNeue"/>
                  </a:rPr>
                  <a:t>Given one hot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HelveticaNeue"/>
                  </a:rPr>
                  <a:t> and probability vector</a:t>
                </a:r>
                <a:r>
                  <a:rPr lang="zh-CN" altLang="en-US" sz="2400" dirty="0">
                    <a:latin typeface="Helvetica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HelveticaNeue"/>
                  </a:rPr>
                  <a:t>,</a:t>
                </a:r>
              </a:p>
              <a:p>
                <a:endParaRPr lang="en-US" altLang="zh-CN" dirty="0">
                  <a:latin typeface="HelveticaNeue"/>
                </a:endParaRPr>
              </a:p>
              <a:p>
                <a:endParaRPr lang="en-US" altLang="zh-CN" dirty="0">
                  <a:latin typeface="HelveticaNeue"/>
                </a:endParaRPr>
              </a:p>
              <a:p>
                <a:endParaRPr lang="en-US" altLang="zh-CN" dirty="0">
                  <a:latin typeface="HelveticaNeue"/>
                </a:endParaRPr>
              </a:p>
              <a:p>
                <a:endParaRPr lang="en-US" altLang="zh-CN" dirty="0">
                  <a:latin typeface="HelveticaNeue"/>
                </a:endParaRPr>
              </a:p>
              <a:p>
                <a:endParaRPr lang="en-US" altLang="zh-CN" dirty="0">
                  <a:latin typeface="HelveticaNeue"/>
                </a:endParaRPr>
              </a:p>
              <a:p>
                <a:r>
                  <a:rPr lang="zh-CN" altLang="en-US" dirty="0">
                    <a:latin typeface="HelveticaNeue"/>
                  </a:rPr>
                  <a:t>（</a:t>
                </a:r>
                <a:r>
                  <a:rPr lang="en-US" altLang="zh-CN" dirty="0">
                    <a:latin typeface="HelveticaNeue"/>
                  </a:rPr>
                  <a:t>one-hot</a:t>
                </a:r>
                <a:r>
                  <a:rPr lang="zh-CN" altLang="en-US" dirty="0">
                    <a:latin typeface="HelveticaNeue"/>
                  </a:rPr>
                  <a:t>向量即只</a:t>
                </a:r>
                <a:r>
                  <a:rPr lang="zh-CN" altLang="en-US" dirty="0"/>
                  <a:t>有一个位置的值为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，其余位置的值为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的向量</a:t>
                </a:r>
                <a:r>
                  <a:rPr lang="zh-CN" altLang="en-US" dirty="0">
                    <a:latin typeface="HelveticaNeue"/>
                  </a:rPr>
                  <a:t>）</a:t>
                </a:r>
                <a:endParaRPr lang="en-US" altLang="zh-CN" dirty="0">
                  <a:latin typeface="HelveticaNeue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1736806"/>
                <a:ext cx="8122939" cy="2130199"/>
              </a:xfrm>
              <a:prstGeom prst="rect">
                <a:avLst/>
              </a:prstGeom>
              <a:blipFill>
                <a:blip r:embed="rId4"/>
                <a:stretch>
                  <a:fillRect l="-1092" t="-2381" r="-936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2A4994B-EC11-7469-D64E-1B39CC4F4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025" y="2379037"/>
            <a:ext cx="3220222" cy="9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6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Cross-entropy loss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交叉熵损失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/>
              <p:nvPr/>
            </p:nvSpPr>
            <p:spPr>
              <a:xfrm>
                <a:off x="869372" y="1736806"/>
                <a:ext cx="7490857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0" dirty="0">
                    <a:solidFill>
                      <a:srgbClr val="000000"/>
                    </a:solidFill>
                    <a:effectLst/>
                    <a:latin typeface="HelveticaNeue"/>
                  </a:rPr>
                  <a:t>Given one hot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HelveticaNeue"/>
                  </a:rPr>
                  <a:t> and probability vector</a:t>
                </a:r>
                <a:r>
                  <a:rPr lang="zh-CN" altLang="en-US" sz="2000" dirty="0">
                    <a:latin typeface="Helvetica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HelveticaNeue"/>
                  </a:rPr>
                  <a:t>,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2" y="1736806"/>
                <a:ext cx="7490857" cy="405624"/>
              </a:xfrm>
              <a:prstGeom prst="rect">
                <a:avLst/>
              </a:prstGeom>
              <a:blipFill>
                <a:blip r:embed="rId4"/>
                <a:stretch>
                  <a:fillRect l="-677" t="-1212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91A3468-24C2-5C18-B721-96B89731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2147111"/>
            <a:ext cx="2514951" cy="685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83CEB3-8DBE-376F-61E2-B8294B77E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6" y="3588723"/>
            <a:ext cx="6011114" cy="10478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75A15C-D4E1-1FD8-C91B-DEA1AE75693E}"/>
              </a:ext>
            </a:extLst>
          </p:cNvPr>
          <p:cNvSpPr txBox="1"/>
          <p:nvPr/>
        </p:nvSpPr>
        <p:spPr>
          <a:xfrm>
            <a:off x="869372" y="3148676"/>
            <a:ext cx="4651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Combined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NimbusSanL-Regu"/>
              </a:rPr>
              <a:t> with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NimbusSanL-Regu"/>
              </a:rPr>
              <a:t>softmax</a:t>
            </a:r>
            <a:endParaRPr lang="en-US" altLang="zh-CN" sz="2000" b="0" dirty="0">
              <a:solidFill>
                <a:srgbClr val="000000"/>
              </a:solidFill>
              <a:effectLst/>
              <a:latin typeface="NimbusSanL-Regu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C99ED0A-673D-F2E2-6F07-D62BA8C6F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915" y="3191546"/>
            <a:ext cx="1190791" cy="3143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B18EA6-5864-5F07-015C-0F2E5307CCC1}"/>
                  </a:ext>
                </a:extLst>
              </p:cNvPr>
              <p:cNvSpPr txBox="1"/>
              <p:nvPr/>
            </p:nvSpPr>
            <p:spPr>
              <a:xfrm>
                <a:off x="869371" y="4881485"/>
                <a:ext cx="8122939" cy="400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latin typeface="HelveticaNeue"/>
                  </a:rPr>
                  <a:t>Note:</a:t>
                </a:r>
                <a:r>
                  <a:rPr lang="en-US" altLang="zh-CN" sz="2000" dirty="0">
                    <a:latin typeface="HelveticaNeue"/>
                  </a:rPr>
                  <a:t> For numerical stability,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dirty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en-US" altLang="zh-CN" sz="2000" dirty="0">
                  <a:latin typeface="HelveticaNeue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BB18EA6-5864-5F07-015C-0F2E5307C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4881485"/>
                <a:ext cx="8122939" cy="400302"/>
              </a:xfrm>
              <a:prstGeom prst="rect">
                <a:avLst/>
              </a:prstGeom>
              <a:blipFill>
                <a:blip r:embed="rId8"/>
                <a:stretch>
                  <a:fillRect l="-624" t="-115625" b="-1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F7FC5D7-DF1E-D873-A125-1EDD112DBC47}"/>
              </a:ext>
            </a:extLst>
          </p:cNvPr>
          <p:cNvSpPr txBox="1"/>
          <p:nvPr/>
        </p:nvSpPr>
        <p:spPr>
          <a:xfrm>
            <a:off x="869372" y="5526517"/>
            <a:ext cx="4651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HelveticaNeue"/>
              </a:rPr>
              <a:t>Equivalent to multinomial logistic loss.</a:t>
            </a:r>
          </a:p>
        </p:txBody>
      </p:sp>
    </p:spTree>
    <p:extLst>
      <p:ext uri="{BB962C8B-B14F-4D97-AF65-F5344CB8AC3E}">
        <p14:creationId xmlns:p14="http://schemas.microsoft.com/office/powerpoint/2010/main" val="10537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Regularization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正则化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/>
              <p:nvPr/>
            </p:nvSpPr>
            <p:spPr>
              <a:xfrm>
                <a:off x="869371" y="1971269"/>
                <a:ext cx="8122939" cy="500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HelveticaNeue"/>
                  </a:rPr>
                  <a:t>“Weight decay”: +</a:t>
                </a:r>
                <a:r>
                  <a:rPr lang="el-GR" altLang="zh-CN" sz="2000" dirty="0">
                    <a:latin typeface="HelveticaNeue"/>
                  </a:rPr>
                  <a:t>λ</a:t>
                </a:r>
                <a:r>
                  <a:rPr lang="en-US" altLang="zh-CN" sz="2000" dirty="0">
                    <a:latin typeface="HelveticaNeue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HelveticaNeue"/>
                  </a:rPr>
                  <a:t> in objective (where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HelveticaNeue"/>
                  </a:rPr>
                  <a:t>are all parameters).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1DA053F-1AB9-44BF-2B9C-9FBED20C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1" y="1971269"/>
                <a:ext cx="8122939" cy="500522"/>
              </a:xfrm>
              <a:prstGeom prst="rect">
                <a:avLst/>
              </a:prstGeom>
              <a:blipFill>
                <a:blip r:embed="rId4"/>
                <a:stretch>
                  <a:fillRect l="-46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375A15C-D4E1-1FD8-C91B-DEA1AE75693E}"/>
              </a:ext>
            </a:extLst>
          </p:cNvPr>
          <p:cNvSpPr txBox="1"/>
          <p:nvPr/>
        </p:nvSpPr>
        <p:spPr>
          <a:xfrm>
            <a:off x="869371" y="2999905"/>
            <a:ext cx="7127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Dropout: randomly drop neurons</a:t>
            </a:r>
            <a:r>
              <a:rPr lang="zh-CN" altLang="en-US" sz="20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HelveticaNeue"/>
              </a:rPr>
              <a:t>during training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NimbusSanL-Regu"/>
              </a:rPr>
              <a:t>.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B18EA6-5864-5F07-015C-0F2E5307CCC1}"/>
              </a:ext>
            </a:extLst>
          </p:cNvPr>
          <p:cNvSpPr txBox="1"/>
          <p:nvPr/>
        </p:nvSpPr>
        <p:spPr>
          <a:xfrm>
            <a:off x="869372" y="3967794"/>
            <a:ext cx="7645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Batch normalization: “standardize” node output distribution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192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</a:t>
            </a:fld>
            <a:endParaRPr lang="en-SG"/>
          </a:p>
        </p:txBody>
      </p:sp>
      <p:sp>
        <p:nvSpPr>
          <p:cNvPr id="2" name="标题 4">
            <a:extLst>
              <a:ext uri="{FF2B5EF4-FFF2-40B4-BE49-F238E27FC236}">
                <a16:creationId xmlns:a16="http://schemas.microsoft.com/office/drawing/2014/main" id="{F0EA1B5C-6832-8B55-A9BA-0C223C4BFF2C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Non-linear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Predictors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非线性分类器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C94AC0-6754-23E5-ACB5-FAD55541D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2" r="16329"/>
          <a:stretch/>
        </p:blipFill>
        <p:spPr>
          <a:xfrm>
            <a:off x="882647" y="1228837"/>
            <a:ext cx="7632703" cy="47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1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Batch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Normalization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批规范化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FD3455-5B8C-A84F-9AF5-544E2BEA0B5B}"/>
              </a:ext>
            </a:extLst>
          </p:cNvPr>
          <p:cNvSpPr/>
          <p:nvPr/>
        </p:nvSpPr>
        <p:spPr>
          <a:xfrm>
            <a:off x="-9727" y="1090533"/>
            <a:ext cx="8992311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SzPct val="100000"/>
              <a:buFont typeface="Arial" charset="0"/>
              <a:buChar char="•"/>
            </a:pP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BN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是优化神经网络模型有效的策略之一，几乎成为常用网络结构的标配</a:t>
            </a:r>
            <a:endParaRPr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SzPct val="100000"/>
              <a:buFont typeface="Arial" charset="0"/>
              <a:buChar char="•"/>
            </a:pP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通过重新参数化，解决多层之间协调更新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(covariate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shift)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的问题</a:t>
            </a:r>
            <a:endParaRPr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SzPct val="100000"/>
              <a:buFont typeface="Arial" charset="0"/>
              <a:buChar char="•"/>
            </a:pP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协调更新：某一层输入分布的改变会逐级传递并影响其他</a:t>
            </a:r>
            <a:endParaRPr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8B1B98-1F88-2A44-8C96-BD2557D2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61" y="2637820"/>
            <a:ext cx="8515350" cy="40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Optimization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优化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DA053F-1AB9-44BF-2B9C-9FBED20C6D8A}"/>
              </a:ext>
            </a:extLst>
          </p:cNvPr>
          <p:cNvSpPr txBox="1"/>
          <p:nvPr/>
        </p:nvSpPr>
        <p:spPr>
          <a:xfrm>
            <a:off x="821014" y="1767385"/>
            <a:ext cx="7360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Regularized learning now takes the form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75A15C-D4E1-1FD8-C91B-DEA1AE75693E}"/>
              </a:ext>
            </a:extLst>
          </p:cNvPr>
          <p:cNvSpPr txBox="1"/>
          <p:nvPr/>
        </p:nvSpPr>
        <p:spPr>
          <a:xfrm>
            <a:off x="821013" y="4045710"/>
            <a:ext cx="79096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Implications: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Gradient-based optimization approaches are no longer guaranteed to ﬁnd the global optimum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HelveticaNeue"/>
              </a:rPr>
              <a:t>Initialization of parameters matters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B18EA6-5864-5F07-015C-0F2E5307CCC1}"/>
              </a:ext>
            </a:extLst>
          </p:cNvPr>
          <p:cNvSpPr txBox="1"/>
          <p:nvPr/>
        </p:nvSpPr>
        <p:spPr>
          <a:xfrm>
            <a:off x="821014" y="3186212"/>
            <a:ext cx="8016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HelveticaNeue"/>
              </a:rPr>
              <a:t>In general, resulting optimization is "harder" than linear regression.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E2485-65AD-6AEB-6104-4767609C5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19" y="2345781"/>
            <a:ext cx="7585597" cy="7243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1504E9-CF8F-8D7A-3197-58F2D098BAA1}"/>
              </a:ext>
            </a:extLst>
          </p:cNvPr>
          <p:cNvSpPr txBox="1"/>
          <p:nvPr/>
        </p:nvSpPr>
        <p:spPr>
          <a:xfrm>
            <a:off x="821013" y="5428427"/>
            <a:ext cx="7074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Neue"/>
              </a:rPr>
              <a:t>Stochastic gradient descent works well in practice</a:t>
            </a:r>
          </a:p>
        </p:txBody>
      </p:sp>
    </p:spTree>
    <p:extLst>
      <p:ext uri="{BB962C8B-B14F-4D97-AF65-F5344CB8AC3E}">
        <p14:creationId xmlns:p14="http://schemas.microsoft.com/office/powerpoint/2010/main" val="20975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CNN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Example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–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lang="en-US" altLang="zh-CN" sz="2800" b="1" dirty="0">
                <a:solidFill>
                  <a:prstClr val="white"/>
                </a:solidFill>
                <a:latin typeface="Calibri" panose="020F0502020204030204"/>
                <a:ea typeface="华文中宋" panose="02010600040101010101" pitchFamily="2" charset="-122"/>
              </a:rPr>
              <a:t>LeNet5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CNN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典型网络结构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689" y="6368367"/>
            <a:ext cx="20574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68366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4B8CFD-F1B4-294E-BB1D-D841B17C89A0}"/>
              </a:ext>
            </a:extLst>
          </p:cNvPr>
          <p:cNvSpPr txBox="1"/>
          <p:nvPr/>
        </p:nvSpPr>
        <p:spPr>
          <a:xfrm>
            <a:off x="578622" y="4900677"/>
            <a:ext cx="1926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#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of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parameter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E14930-F414-5244-9904-563507275586}"/>
              </a:ext>
            </a:extLst>
          </p:cNvPr>
          <p:cNvSpPr txBox="1"/>
          <p:nvPr/>
        </p:nvSpPr>
        <p:spPr>
          <a:xfrm>
            <a:off x="3184172" y="4939741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Width </a:t>
            </a:r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D5ADC2-29FC-9C4B-B022-C110D6EE8057}"/>
              </a:ext>
            </a:extLst>
          </p:cNvPr>
          <p:cNvSpPr txBox="1"/>
          <p:nvPr/>
        </p:nvSpPr>
        <p:spPr>
          <a:xfrm>
            <a:off x="810536" y="5456078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60,000</a:t>
            </a:r>
            <a:endParaRPr kumimoji="1" lang="zh-CN" altLang="en-US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7096CA-5CD3-3C46-A48C-3A14401C3A6D}"/>
              </a:ext>
            </a:extLst>
          </p:cNvPr>
          <p:cNvSpPr txBox="1"/>
          <p:nvPr/>
        </p:nvSpPr>
        <p:spPr>
          <a:xfrm>
            <a:off x="5889550" y="4929074"/>
            <a:ext cx="1812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# of channels</a:t>
            </a:r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71D6DC-CBEE-A748-B42D-F6F21BF89D5D}"/>
              </a:ext>
            </a:extLst>
          </p:cNvPr>
          <p:cNvSpPr txBox="1"/>
          <p:nvPr/>
        </p:nvSpPr>
        <p:spPr>
          <a:xfrm>
            <a:off x="2782704" y="5425300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28 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  <a:sym typeface="Wingdings" pitchFamily="2" charset="2"/>
              </a:rPr>
              <a:t> 14 10 5</a:t>
            </a:r>
            <a:endParaRPr kumimoji="1" lang="zh-CN" altLang="en-US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B4125B-40A6-EF46-A332-C3EC4CA74C65}"/>
              </a:ext>
            </a:extLst>
          </p:cNvPr>
          <p:cNvSpPr txBox="1"/>
          <p:nvPr/>
        </p:nvSpPr>
        <p:spPr>
          <a:xfrm>
            <a:off x="6058915" y="5482094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  <a:sym typeface="Wingdings" pitchFamily="2" charset="2"/>
              </a:rPr>
              <a:t>6  6  16  16</a:t>
            </a:r>
            <a:endParaRPr kumimoji="1" lang="zh-CN" altLang="en-US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FF4DC33-DB30-1745-B153-DFE2E754C0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56" y="1170350"/>
            <a:ext cx="8556172" cy="36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46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-151688" y="92722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CNN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Example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–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 </a:t>
            </a:r>
            <a:r>
              <a:rPr lang="en-US" altLang="zh-CN" sz="2800" b="1" dirty="0" err="1">
                <a:solidFill>
                  <a:prstClr val="white"/>
                </a:solidFill>
                <a:latin typeface="Calibri" panose="020F0502020204030204"/>
                <a:ea typeface="华文中宋" panose="02010600040101010101" pitchFamily="2" charset="-122"/>
              </a:rPr>
              <a:t>AlexNet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华文中宋" panose="02010600040101010101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CNN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华文中宋" panose="02010600040101010101" pitchFamily="2" charset="-122"/>
                <a:cs typeface="+mj-cs"/>
              </a:rPr>
              <a:t>典型网络结构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689" y="6368367"/>
            <a:ext cx="20574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A3325B-1E28-4164-A15A-1B633F29583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2024/10/21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68366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02E6E-94CB-4918-8E4A-02DA56569B2B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2D1E33-905B-5D4B-9C86-2C6AE54EF1FD}"/>
              </a:ext>
            </a:extLst>
          </p:cNvPr>
          <p:cNvSpPr txBox="1"/>
          <p:nvPr/>
        </p:nvSpPr>
        <p:spPr>
          <a:xfrm>
            <a:off x="772297" y="4893227"/>
            <a:ext cx="61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与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LeNet5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相似，但是规模更大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用了</a:t>
            </a:r>
            <a:r>
              <a:rPr kumimoji="1" lang="en-US" altLang="zh-CN" sz="24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ReLU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作为激活函数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5BF1D9-3844-3C4A-90B9-781A9E399BB6}"/>
              </a:ext>
            </a:extLst>
          </p:cNvPr>
          <p:cNvSpPr/>
          <p:nvPr/>
        </p:nvSpPr>
        <p:spPr>
          <a:xfrm>
            <a:off x="770953" y="5684308"/>
            <a:ext cx="4188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大约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60,000,000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参数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226539-392E-7549-8B7D-4D8EFEB84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89" y="1257926"/>
            <a:ext cx="8426254" cy="272289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54FCC77-3A18-294C-8743-9A6845DB5B95}"/>
              </a:ext>
            </a:extLst>
          </p:cNvPr>
          <p:cNvSpPr txBox="1"/>
          <p:nvPr/>
        </p:nvSpPr>
        <p:spPr>
          <a:xfrm>
            <a:off x="439500" y="4182758"/>
            <a:ext cx="1035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Alex et.al. NIPS 2012. </a:t>
            </a:r>
            <a:r>
              <a:rPr lang="en-US" altLang="zh-CN" sz="14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Imagenet</a:t>
            </a:r>
            <a:r>
              <a:rPr lang="en-US" altLang="zh-CN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 classification with deep convolutional neural networks. (</a:t>
            </a:r>
            <a:r>
              <a:rPr lang="zh-CN" altLang="en-US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引用次数</a:t>
            </a:r>
            <a:r>
              <a:rPr lang="en-US" altLang="zh-CN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13</a:t>
            </a:r>
            <a:r>
              <a:rPr lang="zh-CN" altLang="en-US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万</a:t>
            </a:r>
            <a:r>
              <a:rPr lang="en-US" altLang="zh-CN" sz="1400" dirty="0">
                <a:latin typeface="Microsoft YaHei Light" charset="-122"/>
                <a:ea typeface="Microsoft YaHei Light" charset="-122"/>
                <a:cs typeface="Microsoft YaHei Light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9226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Outline</a:t>
            </a:r>
          </a:p>
          <a:p>
            <a:pPr algn="ctr"/>
            <a:r>
              <a:rPr lang="zh-CN" altLang="en-US" sz="2800" b="1" dirty="0">
                <a:solidFill>
                  <a:srgbClr val="FFC000"/>
                </a:solidFill>
                <a:latin typeface="Calibri" panose="020F0502020204030204"/>
                <a:ea typeface="华文中宋" panose="02010600040101010101" pitchFamily="2" charset="-122"/>
              </a:rPr>
              <a:t>大纲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64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D5AD19-843B-7E28-AE80-E4422C8D2AFE}"/>
              </a:ext>
            </a:extLst>
          </p:cNvPr>
          <p:cNvSpPr txBox="1"/>
          <p:nvPr/>
        </p:nvSpPr>
        <p:spPr>
          <a:xfrm>
            <a:off x="2235200" y="1674674"/>
            <a:ext cx="603301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神经网络的动机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神经网络的基本构件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全连接网络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HelveticaNeue"/>
              </a:rPr>
              <a:t>卷积网络</a:t>
            </a: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HelveticaNeue"/>
              </a:rPr>
              <a:t>循环神经网络</a:t>
            </a:r>
            <a:endParaRPr lang="en-US" altLang="zh-CN" sz="2800" b="1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HelveticaNeue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b="0" dirty="0">
              <a:solidFill>
                <a:srgbClr val="000000"/>
              </a:solidFill>
              <a:effectLst/>
              <a:latin typeface="HelveticaNeue"/>
            </a:endParaRPr>
          </a:p>
        </p:txBody>
      </p:sp>
    </p:spTree>
    <p:extLst>
      <p:ext uri="{BB962C8B-B14F-4D97-AF65-F5344CB8AC3E}">
        <p14:creationId xmlns:p14="http://schemas.microsoft.com/office/powerpoint/2010/main" val="3611639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从静态数据到序列数据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65</a:t>
            </a:fld>
            <a:endParaRPr lang="en-SG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9B0C1CC-C382-DB46-B69B-CED206A857D3}"/>
              </a:ext>
            </a:extLst>
          </p:cNvPr>
          <p:cNvSpPr txBox="1">
            <a:spLocks/>
          </p:cNvSpPr>
          <p:nvPr/>
        </p:nvSpPr>
        <p:spPr>
          <a:xfrm>
            <a:off x="479376" y="1186936"/>
            <a:ext cx="10515600" cy="5810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视频：由多个帧</a:t>
            </a:r>
            <a:r>
              <a:rPr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静态图片构成</a:t>
            </a:r>
            <a:endParaRPr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CDFD326-CA03-8E45-B262-3E26AA4978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401547"/>
            <a:ext cx="2065337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DC59A92B-02A6-774F-92D3-861A93786A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933" y="2022836"/>
            <a:ext cx="4013200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37C085D4-4DD6-9549-A81E-F38A7BA70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179547"/>
            <a:ext cx="21224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Wingdings" charset="2"/>
              <a:buChar char=""/>
              <a:defRPr sz="2400" b="1">
                <a:solidFill>
                  <a:srgbClr val="000000"/>
                </a:solidFill>
                <a:latin typeface="Calibri" charset="0"/>
              </a:defRPr>
            </a:lvl1pPr>
            <a:lvl2pPr marL="742950" indent="-28575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000" b="1">
                <a:solidFill>
                  <a:srgbClr val="000000"/>
                </a:solidFill>
                <a:latin typeface="Calibri" charset="0"/>
              </a:defRPr>
            </a:lvl2pPr>
            <a:lvl3pPr marL="1143000" indent="-228600">
              <a:lnSpc>
                <a:spcPct val="93000"/>
              </a:lnSpc>
              <a:spcBef>
                <a:spcPts val="450"/>
              </a:spcBef>
              <a:buClr>
                <a:srgbClr val="000000"/>
              </a:buClr>
              <a:buSzPct val="100000"/>
              <a:buFont typeface="Wingdings" charset="2"/>
              <a:buChar char=""/>
              <a:defRPr sz="2400" b="1">
                <a:solidFill>
                  <a:srgbClr val="000000"/>
                </a:solidFill>
                <a:latin typeface="Calibri" charset="0"/>
              </a:defRPr>
            </a:lvl3pPr>
            <a:lvl4pPr marL="1600200" indent="-228600">
              <a:lnSpc>
                <a:spcPct val="93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1600" b="1">
                <a:solidFill>
                  <a:srgbClr val="000000"/>
                </a:solidFill>
                <a:latin typeface="Calibri" charset="0"/>
              </a:defRPr>
            </a:lvl4pPr>
            <a:lvl5pPr marL="2057400" indent="-228600">
              <a:lnSpc>
                <a:spcPct val="93000"/>
              </a:lnSpc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2965AB"/>
              </a:buClr>
              <a:buSzTx/>
              <a:buFontTx/>
              <a:buNone/>
            </a:pPr>
            <a:r>
              <a:rPr lang="zh-CN" altLang="en-US" b="0" dirty="0">
                <a:solidFill>
                  <a:schemeClr val="tx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单张图片</a:t>
            </a:r>
            <a:endParaRPr lang="en-US" altLang="en-US" b="0" dirty="0">
              <a:solidFill>
                <a:schemeClr val="tx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96A20252-F300-9C46-BC72-B83D0B154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445" y="5820137"/>
            <a:ext cx="2122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Wingdings" charset="2"/>
              <a:buChar char=""/>
              <a:defRPr sz="2400" b="1">
                <a:solidFill>
                  <a:srgbClr val="000000"/>
                </a:solidFill>
                <a:latin typeface="Calibri" charset="0"/>
              </a:defRPr>
            </a:lvl1pPr>
            <a:lvl2pPr marL="742950" indent="-28575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000" b="1">
                <a:solidFill>
                  <a:srgbClr val="000000"/>
                </a:solidFill>
                <a:latin typeface="Calibri" charset="0"/>
              </a:defRPr>
            </a:lvl2pPr>
            <a:lvl3pPr marL="1143000" indent="-228600">
              <a:lnSpc>
                <a:spcPct val="93000"/>
              </a:lnSpc>
              <a:spcBef>
                <a:spcPts val="450"/>
              </a:spcBef>
              <a:buClr>
                <a:srgbClr val="000000"/>
              </a:buClr>
              <a:buSzPct val="100000"/>
              <a:buFont typeface="Wingdings" charset="2"/>
              <a:buChar char=""/>
              <a:defRPr sz="2400" b="1">
                <a:solidFill>
                  <a:srgbClr val="000000"/>
                </a:solidFill>
                <a:latin typeface="Calibri" charset="0"/>
              </a:defRPr>
            </a:lvl3pPr>
            <a:lvl4pPr marL="1600200" indent="-228600">
              <a:lnSpc>
                <a:spcPct val="93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1600" b="1">
                <a:solidFill>
                  <a:srgbClr val="000000"/>
                </a:solidFill>
                <a:latin typeface="Calibri" charset="0"/>
              </a:defRPr>
            </a:lvl4pPr>
            <a:lvl5pPr marL="2057400" indent="-228600">
              <a:lnSpc>
                <a:spcPct val="93000"/>
              </a:lnSpc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>
                <a:srgbClr val="2965AB"/>
              </a:buClr>
              <a:buSzTx/>
              <a:buFontTx/>
              <a:buNone/>
            </a:pPr>
            <a:r>
              <a:rPr lang="zh-CN" altLang="en-US" b="0" dirty="0">
                <a:solidFill>
                  <a:schemeClr val="tx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帧序列</a:t>
            </a:r>
            <a:endParaRPr lang="en-US" altLang="en-US" b="0" dirty="0">
              <a:solidFill>
                <a:schemeClr val="tx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20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从静态数据到序列数据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66</a:t>
            </a:fld>
            <a:endParaRPr lang="en-SG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FF0A8BC-1C95-1649-84F3-57618DDE355B}"/>
              </a:ext>
            </a:extLst>
          </p:cNvPr>
          <p:cNvSpPr txBox="1">
            <a:spLocks/>
          </p:cNvSpPr>
          <p:nvPr/>
        </p:nvSpPr>
        <p:spPr>
          <a:xfrm>
            <a:off x="479376" y="1071081"/>
            <a:ext cx="10515600" cy="5810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自然语言：单词序列构成句子</a:t>
            </a:r>
            <a:endParaRPr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04453BE-707B-5046-993A-E73CA4991C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689" y="1985556"/>
            <a:ext cx="8830958" cy="35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92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从静态数据到序列数据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67</a:t>
            </a:fld>
            <a:endParaRPr lang="en-SG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8AFF337-F1C4-6842-B799-44540453B80F}"/>
              </a:ext>
            </a:extLst>
          </p:cNvPr>
          <p:cNvSpPr txBox="1">
            <a:spLocks/>
          </p:cNvSpPr>
          <p:nvPr/>
        </p:nvSpPr>
        <p:spPr>
          <a:xfrm>
            <a:off x="151689" y="1128045"/>
            <a:ext cx="10515600" cy="5810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图片说明 </a:t>
            </a:r>
            <a:r>
              <a:rPr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(image</a:t>
            </a: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captioning)</a:t>
            </a:r>
            <a:r>
              <a:rPr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：生成句子来描述图像</a:t>
            </a:r>
            <a:endParaRPr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DE3418A-76CD-EF42-9A95-0A20F4FCD3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83" y="1936910"/>
            <a:ext cx="8281967" cy="35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32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循环神经网络的几种结构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68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F75F71-EC71-D34D-95AB-445B7291FB18}"/>
              </a:ext>
            </a:extLst>
          </p:cNvPr>
          <p:cNvSpPr txBox="1"/>
          <p:nvPr/>
        </p:nvSpPr>
        <p:spPr>
          <a:xfrm>
            <a:off x="1181077" y="5574068"/>
            <a:ext cx="549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(Ref: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cs231n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course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Fei-Fei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Li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&amp;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Justin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Johnson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&amp;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Serena</a:t>
            </a:r>
            <a:r>
              <a:rPr kumimoji="1" lang="zh-CN" altLang="en-US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Yeung)</a:t>
            </a:r>
            <a:endParaRPr kumimoji="1" lang="zh-CN" altLang="en-US" sz="1400" i="1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Microsoft YaHei Light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ECEDE9F-4543-624D-89EE-2F82E813FB05}"/>
              </a:ext>
            </a:extLst>
          </p:cNvPr>
          <p:cNvSpPr txBox="1">
            <a:spLocks/>
          </p:cNvSpPr>
          <p:nvPr/>
        </p:nvSpPr>
        <p:spPr>
          <a:xfrm>
            <a:off x="151689" y="1339207"/>
            <a:ext cx="8861682" cy="4995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buSzPct val="100000"/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一对一          一对多             多对一                 多对多                  多对多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CC93EA-ED2E-604D-B0E6-99AC3AB1CA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689" y="1875438"/>
            <a:ext cx="8672997" cy="24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9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RNN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网络结构和前向传播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69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AC56B6-FA4E-EC47-95E2-8B75B9EA8DB8}"/>
              </a:ext>
            </a:extLst>
          </p:cNvPr>
          <p:cNvSpPr txBox="1"/>
          <p:nvPr/>
        </p:nvSpPr>
        <p:spPr>
          <a:xfrm>
            <a:off x="151689" y="1231131"/>
            <a:ext cx="231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RNN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结构：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81E0D0-34FF-3049-A145-705E594087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992" y="3551303"/>
            <a:ext cx="5246302" cy="1952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9E30A6-4651-3041-93FE-934EFAA83E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89" y="2221923"/>
            <a:ext cx="1549400" cy="266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51B8F0-DEBF-424A-B5C9-8AE9F1D1DD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521" y="1376187"/>
            <a:ext cx="6191149" cy="12875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7CF724-5379-D742-8E20-6D76BC60D33D}"/>
              </a:ext>
            </a:extLst>
          </p:cNvPr>
          <p:cNvSpPr txBox="1"/>
          <p:nvPr/>
        </p:nvSpPr>
        <p:spPr>
          <a:xfrm>
            <a:off x="151689" y="2638733"/>
            <a:ext cx="6089454" cy="583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前向传播（例子以</a:t>
            </a:r>
            <a:r>
              <a:rPr kumimoji="1" lang="en-US" altLang="zh-CN" sz="24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tanh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函数为激活函数）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AD36FE-2AFC-0444-87B8-C2AA19CA63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78"/>
          <a:stretch/>
        </p:blipFill>
        <p:spPr>
          <a:xfrm>
            <a:off x="253289" y="3457396"/>
            <a:ext cx="3411231" cy="10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/>
              <p:nvPr/>
            </p:nvSpPr>
            <p:spPr>
              <a:xfrm>
                <a:off x="395538" y="1466416"/>
                <a:ext cx="2523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0" dirty="0">
                    <a:solidFill>
                      <a:srgbClr val="000000"/>
                    </a:solidFill>
                    <a:effectLst/>
                    <a:latin typeface="HelveticaNeue"/>
                  </a:rPr>
                  <a:t>What are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effectLst/>
                    <a:latin typeface="HelveticaNeue"/>
                  </a:rPr>
                  <a:t>?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4A73714-2BE0-3126-5293-D2772C99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8" y="1466416"/>
                <a:ext cx="2523624" cy="461665"/>
              </a:xfrm>
              <a:prstGeom prst="rect">
                <a:avLst/>
              </a:prstGeom>
              <a:blipFill>
                <a:blip r:embed="rId4"/>
                <a:stretch>
                  <a:fillRect l="-3000" t="-10526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948AF18-A86B-153C-89C4-D53E44437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364" y="2586446"/>
            <a:ext cx="2668605" cy="31526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257290-31BC-1427-635B-FF0637B6805C}"/>
                  </a:ext>
                </a:extLst>
              </p:cNvPr>
              <p:cNvSpPr txBox="1"/>
              <p:nvPr/>
            </p:nvSpPr>
            <p:spPr>
              <a:xfrm>
                <a:off x="4717143" y="1755648"/>
                <a:ext cx="4165599" cy="1654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𝑏𝑎𝑐𝑘𝑔𝑟𝑜𝑢𝑛𝑑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:−1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𝑓𝑜𝑟𝑒𝑔𝑟𝑜𝑢𝑛𝑑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: 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/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𝑐𝑜𝑙𝑜𝑟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257290-31BC-1427-635B-FF0637B68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43" y="1755648"/>
                <a:ext cx="4165599" cy="1654812"/>
              </a:xfrm>
              <a:prstGeom prst="rect">
                <a:avLst/>
              </a:prstGeom>
              <a:blipFill>
                <a:blip r:embed="rId6"/>
                <a:stretch>
                  <a:fillRect l="-8207" t="-108333" b="-114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24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RNN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网络结构和前向传播</a:t>
            </a:r>
            <a:endParaRPr lang="en-US" altLang="zh-CN" sz="2800" b="1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70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0CA41B-E95E-4B40-ABDD-FF17F5E29E72}"/>
              </a:ext>
            </a:extLst>
          </p:cNvPr>
          <p:cNvSpPr txBox="1"/>
          <p:nvPr/>
        </p:nvSpPr>
        <p:spPr>
          <a:xfrm>
            <a:off x="1" y="1211574"/>
            <a:ext cx="9042399" cy="2799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上图所示的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RNN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将输入序列映射到相同长度的输出序列，总损失为所有时间步的损失之和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给定       为第   步的负对数似然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总损失可以写为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C3447A-5D23-B04E-A7EF-370D52D2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3967" b="-1286"/>
          <a:stretch/>
        </p:blipFill>
        <p:spPr>
          <a:xfrm>
            <a:off x="412040" y="4222912"/>
            <a:ext cx="5756532" cy="6163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EFD133-8510-4749-8903-1DE698221E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129" y="2507718"/>
            <a:ext cx="457200" cy="292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17E3EA-CB1D-374B-A789-B7DEBC99D9B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293" y="2552168"/>
            <a:ext cx="101600" cy="20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763580-4F93-4B4A-B40B-CED3FF22874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636" y="3006565"/>
            <a:ext cx="4953000" cy="55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10D187-8314-0442-9BCF-04D4390715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17" b="-18909"/>
          <a:stretch/>
        </p:blipFill>
        <p:spPr>
          <a:xfrm>
            <a:off x="4806425" y="4935021"/>
            <a:ext cx="4294032" cy="67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RNN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的梯度计算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71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8750E5-9746-3646-A03B-443272747B8F}"/>
              </a:ext>
            </a:extLst>
          </p:cNvPr>
          <p:cNvSpPr txBox="1"/>
          <p:nvPr/>
        </p:nvSpPr>
        <p:spPr>
          <a:xfrm>
            <a:off x="151689" y="1339207"/>
            <a:ext cx="8164997" cy="327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RNN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通过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反向传播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计算梯度的方法，称为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时序性反向传播算法</a:t>
            </a:r>
            <a:endParaRPr kumimoji="1" lang="en-US" altLang="zh-CN" sz="2000" b="1" dirty="0">
              <a:solidFill>
                <a:srgbClr val="2965AB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  <a:buClr>
                <a:srgbClr val="2965AB"/>
              </a:buClr>
            </a:pPr>
            <a:r>
              <a:rPr kumimoji="1" lang="zh-CN" altLang="en-US" sz="2000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                             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（</a:t>
            </a:r>
            <a:r>
              <a:rPr kumimoji="1" lang="en-US" altLang="zh-CN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Back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Propagation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Through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Time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，</a:t>
            </a:r>
            <a:r>
              <a:rPr kumimoji="1" lang="en-US" altLang="zh-CN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BPTT</a:t>
            </a:r>
            <a:r>
              <a:rPr kumimoji="1" lang="zh-CN" altLang="en-US" sz="2000" b="1" dirty="0">
                <a:solidFill>
                  <a:srgbClr val="2965AB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）</a:t>
            </a:r>
            <a:endParaRPr kumimoji="1" lang="en-US" altLang="zh-CN" sz="1600" b="1" dirty="0"/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RNN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的梯度计算</a:t>
            </a: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每一步包含执行一次前向传播和反向传播</a:t>
            </a: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运行的时间开销为</a:t>
            </a: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通过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BPTT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获得梯度之后，使用基于梯度的优化方法训练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RNN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1E6C85-9CF0-C345-9F0A-5E123B84A8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637" y="3323100"/>
            <a:ext cx="622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RNN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的建模框架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72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535F2D-EFDD-F141-BA89-63DDFF02ECC6}"/>
              </a:ext>
            </a:extLst>
          </p:cNvPr>
          <p:cNvSpPr txBox="1"/>
          <p:nvPr/>
        </p:nvSpPr>
        <p:spPr>
          <a:xfrm>
            <a:off x="151689" y="1128045"/>
            <a:ext cx="8201219" cy="206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charset="0"/>
              <a:buChar char="•"/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基于编码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-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解码的序列到序列的架构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  <a:buClr>
                <a:srgbClr val="2965AB"/>
              </a:buClr>
            </a:pP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（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encoder-decoder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sequence-to-sequence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architecture</a:t>
            </a:r>
            <a:r>
              <a:rPr kumimoji="1" lang="zh-CN" altLang="en-US" sz="2400" dirty="0">
                <a:latin typeface="Microsoft YaHei Light" charset="-122"/>
                <a:ea typeface="Microsoft YaHei Light" charset="-122"/>
                <a:cs typeface="Microsoft YaHei Light" charset="-122"/>
              </a:rPr>
              <a:t>）</a:t>
            </a:r>
            <a:endParaRPr kumimoji="1" lang="en-US" altLang="zh-CN" dirty="0"/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Font typeface="Wingdings" charset="2"/>
              <a:buChar char="ü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将不同长度的输入序列映射到不同长度的序列</a:t>
            </a: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965AB"/>
              </a:buClr>
              <a:buFont typeface="Wingdings" charset="2"/>
              <a:buChar char="ü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在语音识别、机器翻译和问答系统中应用广泛</a:t>
            </a:r>
            <a:endParaRPr kumimoji="1" lang="en-US" altLang="zh-CN" sz="24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122878-F105-E84C-A6A6-27A8D21254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926" y="3315766"/>
            <a:ext cx="5924743" cy="29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08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LSTM: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Long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Short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Term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Memory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73</a:t>
            </a:fld>
            <a:endParaRPr lang="en-SG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D4B8FB-14C0-964F-AFC9-9BE1832D2025}"/>
              </a:ext>
            </a:extLst>
          </p:cNvPr>
          <p:cNvSpPr/>
          <p:nvPr/>
        </p:nvSpPr>
        <p:spPr>
          <a:xfrm>
            <a:off x="4567136" y="5379784"/>
            <a:ext cx="4727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(Ref:</a:t>
            </a:r>
            <a:r>
              <a:rPr lang="zh-CN" altLang="en-US" sz="1400" i="1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lang="de-DE" altLang="zh-CN" sz="1400" i="1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Hochreiter, Sepp, and Jürgen Schmidhuber. "Long short-term memory." Neural computation 1997)</a:t>
            </a:r>
            <a:endParaRPr lang="zh-CN" altLang="en-US" sz="1400" i="1" dirty="0">
              <a:latin typeface="Microsoft YaHei Light" panose="020B0503020204020204" pitchFamily="34" charset="-122"/>
              <a:ea typeface="Microsoft YaHei Light" panose="020B0503020204020204" pitchFamily="34" charset="-122"/>
              <a:cs typeface="Microsoft YaHei Light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615ACC-A7D7-DD43-85F4-10C783C5C3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172" y="1409384"/>
            <a:ext cx="4385287" cy="38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5114947-6781-AE43-8AD8-AD3CC10352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90" y="1144502"/>
                <a:ext cx="5044424" cy="365632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Clr>
                    <a:srgbClr val="2965AB"/>
                  </a:buClr>
                  <a:buSzPct val="100000"/>
                </a:pPr>
                <a:r>
                  <a:rPr lang="en-US" altLang="zh-CN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RNN</a:t>
                </a:r>
                <a:r>
                  <a:rPr lang="zh-CN" altLang="en-US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的主要问题：</a:t>
                </a:r>
                <a:r>
                  <a:rPr lang="en-US" altLang="zh-CN" sz="18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long term dependencies</a:t>
                </a:r>
                <a:endParaRPr lang="en-US" altLang="zh-CN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rgbClr val="2965AB"/>
                  </a:buClr>
                  <a:buSzPct val="100000"/>
                </a:pPr>
                <a:r>
                  <a:rPr lang="zh-CN" altLang="en-US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引入自循环，以产生梯度长时间持续流动的路径（渗漏单元）</a:t>
                </a:r>
                <a:endParaRPr lang="en-US" altLang="zh-CN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rgbClr val="2965AB"/>
                  </a:buClr>
                  <a:buSzPct val="100000"/>
                </a:pPr>
                <a:r>
                  <a:rPr lang="zh-CN" altLang="en-US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关键想法：自循环权重是视上下文</a:t>
                </a:r>
                <a:r>
                  <a:rPr lang="en-US" altLang="zh-CN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charset="0"/>
                      </a:rPr>
                      <m:t>C</m:t>
                    </m:r>
                    <m:r>
                      <a:rPr lang="en-US" altLang="zh-CN" sz="20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Microsoft YaHei Light" panose="020B0503020204020204" pitchFamily="34" charset="-122"/>
                        <a:ea typeface="Microsoft YaHei Light" panose="020B0503020204020204" pitchFamily="34" charset="-122"/>
                      </a:rPr>
                      <m:t>Cell</m:t>
                    </m:r>
                    <m:r>
                      <m:rPr>
                        <m:nor/>
                      </m:rPr>
                      <a:rPr lang="zh-CN" altLang="en-US" sz="2000" dirty="0">
                        <a:latin typeface="Microsoft YaHei Light" panose="020B0503020204020204" pitchFamily="34" charset="-122"/>
                        <a:ea typeface="Microsoft YaHei Light" panose="020B0503020204020204" pitchFamily="34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Microsoft YaHei Light" panose="020B0503020204020204" pitchFamily="34" charset="-122"/>
                        <a:ea typeface="Microsoft YaHei Light" panose="020B0503020204020204" pitchFamily="34" charset="-122"/>
                      </a:rPr>
                      <m:t>state</m:t>
                    </m:r>
                  </m:oMath>
                </a14:m>
                <a:r>
                  <a:rPr lang="en-US" altLang="zh-CN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) </a:t>
                </a:r>
                <a:r>
                  <a:rPr lang="zh-CN" altLang="en-US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而定的超参数，且不是固定的</a:t>
                </a:r>
                <a:endParaRPr lang="en-US" altLang="zh-CN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buClr>
                    <a:srgbClr val="2965AB"/>
                  </a:buClr>
                  <a:buSzPct val="100000"/>
                </a:pPr>
                <a:r>
                  <a:rPr lang="zh-CN" altLang="en-US" sz="2000" dirty="0">
                    <a:latin typeface="Microsoft YaHei Light" panose="020B0503020204020204" pitchFamily="34" charset="-122"/>
                    <a:ea typeface="Microsoft YaHei Light" panose="020B0503020204020204" pitchFamily="34" charset="-122"/>
                  </a:rPr>
                  <a:t>渗漏单元积累了长时间信息，一旦信息被使用，遗忘过去的状态可能更有利</a:t>
                </a:r>
                <a:endParaRPr lang="en-US" altLang="zh-CN" sz="2000" dirty="0">
                  <a:latin typeface="Microsoft YaHei Light" panose="020B0503020204020204" pitchFamily="34" charset="-122"/>
                  <a:ea typeface="Microsoft YaHei Light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E5114947-6781-AE43-8AD8-AD3CC103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90" y="1144502"/>
                <a:ext cx="5044424" cy="3656322"/>
              </a:xfrm>
              <a:prstGeom prst="rect">
                <a:avLst/>
              </a:prstGeom>
              <a:blipFill>
                <a:blip r:embed="rId5"/>
                <a:stretch>
                  <a:fillRect l="-1259" b="-2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815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74</a:t>
            </a:fld>
            <a:endParaRPr lang="en-SG"/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2707BF92-1C1B-E045-912B-EB40F00A123C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LSTM: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Long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Short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Term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Memory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network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811727D-58B2-7E4A-A8FB-4EBA4FDBA81A}"/>
              </a:ext>
            </a:extLst>
          </p:cNvPr>
          <p:cNvSpPr txBox="1">
            <a:spLocks/>
          </p:cNvSpPr>
          <p:nvPr/>
        </p:nvSpPr>
        <p:spPr>
          <a:xfrm>
            <a:off x="151689" y="1194928"/>
            <a:ext cx="8992311" cy="96327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比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RNN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多了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4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倍的参数；在许多应用中取得重大成功，如无约束手写识别，语音识别，手写生成，机器翻译，图片说明生成和解析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EA92EA-C6B8-1842-9C4A-8A5329A232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969" y="2225088"/>
            <a:ext cx="7089554" cy="26637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146375-F8C3-5146-83F4-8AEF1FC772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854" y="4955712"/>
            <a:ext cx="5455784" cy="10164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49B425D-40A4-364E-A10C-6AD1375F00FC}"/>
              </a:ext>
            </a:extLst>
          </p:cNvPr>
          <p:cNvSpPr txBox="1"/>
          <p:nvPr/>
        </p:nvSpPr>
        <p:spPr>
          <a:xfrm>
            <a:off x="2095854" y="6143144"/>
            <a:ext cx="552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(Ref: http://</a:t>
            </a:r>
            <a:r>
              <a:rPr kumimoji="1" lang="en-US" altLang="zh-CN" sz="1400" i="1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colah.github.io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/posts/2015-08-Understanding-LSTMs/)</a:t>
            </a:r>
            <a:endParaRPr kumimoji="1" lang="zh-CN" altLang="en-US" sz="1400" i="1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451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75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E512B-3225-AE4C-9084-C3D43483E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2" r="21630"/>
          <a:stretch/>
        </p:blipFill>
        <p:spPr>
          <a:xfrm>
            <a:off x="3780210" y="1168217"/>
            <a:ext cx="5355480" cy="297949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8F78D51-AB54-9042-AAFC-7E99F7134A36}"/>
              </a:ext>
            </a:extLst>
          </p:cNvPr>
          <p:cNvSpPr txBox="1">
            <a:spLocks/>
          </p:cNvSpPr>
          <p:nvPr/>
        </p:nvSpPr>
        <p:spPr>
          <a:xfrm>
            <a:off x="151690" y="1355590"/>
            <a:ext cx="3883282" cy="260475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核心部分：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Cell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 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state</a:t>
            </a:r>
          </a:p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有线性自环，并由各个门控单元控制信息的流动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像传送带一样传播信息，通过门控选择去除或者增加信息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A45400-63CF-1C4D-AFA9-C11572EB9A2B}"/>
              </a:ext>
            </a:extLst>
          </p:cNvPr>
          <p:cNvSpPr txBox="1"/>
          <p:nvPr/>
        </p:nvSpPr>
        <p:spPr>
          <a:xfrm>
            <a:off x="2093331" y="6168978"/>
            <a:ext cx="552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(Ref: http://</a:t>
            </a:r>
            <a:r>
              <a:rPr kumimoji="1" lang="en-US" altLang="zh-CN" sz="1400" i="1" dirty="0" err="1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colah.github.io</a:t>
            </a:r>
            <a:r>
              <a:rPr kumimoji="1" lang="en-US" altLang="zh-CN" sz="1400" i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/posts/2015-08-Understanding-LSTMs/)</a:t>
            </a:r>
            <a:endParaRPr kumimoji="1" lang="zh-CN" altLang="en-US" sz="1400" i="1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967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76</a:t>
            </a:fld>
            <a:endParaRPr lang="en-SG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604506-F642-0D41-9589-9440283C28B8}"/>
              </a:ext>
            </a:extLst>
          </p:cNvPr>
          <p:cNvSpPr txBox="1">
            <a:spLocks/>
          </p:cNvSpPr>
          <p:nvPr/>
        </p:nvSpPr>
        <p:spPr>
          <a:xfrm>
            <a:off x="1" y="1770200"/>
            <a:ext cx="4180113" cy="247651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门控单元：由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sigmoid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层和乘法操作构成，控制信息的流动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965AB"/>
              </a:buClr>
              <a:buSzPct val="100000"/>
            </a:pP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sigmoid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的输出介于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0-1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0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表示让遗忘所有信息，</a:t>
            </a:r>
            <a:r>
              <a:rPr lang="en-US" altLang="zh-CN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</a:t>
            </a: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表示让所有信息通过，其余为部分信息通过</a:t>
            </a:r>
            <a:endParaRPr lang="en-US" altLang="zh-CN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D8889A-EBAF-3A44-9610-343FEDB1BA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072" y="1869553"/>
            <a:ext cx="1391696" cy="17009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37F7B2-9706-AA4A-A7B8-5EB0342619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7636" y="3008456"/>
            <a:ext cx="3121648" cy="32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77</a:t>
            </a:fld>
            <a:endParaRPr lang="en-SG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2E63E2-35FB-0A4C-9C03-D7430EC0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5" y="1194928"/>
            <a:ext cx="8525077" cy="29225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48237D-B8B0-B944-978A-214BC92A6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7" y="3941256"/>
            <a:ext cx="7561817" cy="24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102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78</a:t>
            </a:fld>
            <a:endParaRPr lang="en-SG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2E63E2-35FB-0A4C-9C03-D7430EC0E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5" y="1194928"/>
            <a:ext cx="8525077" cy="29225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CAB28B-6800-DC44-BEFE-416B51312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73" y="3710033"/>
            <a:ext cx="7949041" cy="27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5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B9F5E-3C90-E74E-BF39-0E6E38E60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5468"/>
            <a:ext cx="9144000" cy="3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395538" y="1466416"/>
            <a:ext cx="252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effectLst/>
                <a:latin typeface="HelveticaNeue"/>
              </a:rPr>
              <a:t>Challenges?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HelveticaNeue"/>
              </a:rPr>
              <a:t>    </a:t>
            </a:r>
            <a:endParaRPr lang="en-US" altLang="zh-CN" sz="240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86A31-CE82-BC45-275D-F52049F0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18" y="2363782"/>
            <a:ext cx="2729146" cy="3007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2093495" y="5558589"/>
            <a:ext cx="22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Poor Contrast</a:t>
            </a:r>
          </a:p>
          <a:p>
            <a:r>
              <a:rPr lang="zh-CN" altLang="en-US" sz="2400" b="1" dirty="0"/>
              <a:t>    低对比度</a:t>
            </a:r>
          </a:p>
        </p:txBody>
      </p:sp>
    </p:spTree>
    <p:extLst>
      <p:ext uri="{BB962C8B-B14F-4D97-AF65-F5344CB8AC3E}">
        <p14:creationId xmlns:p14="http://schemas.microsoft.com/office/powerpoint/2010/main" val="35352377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结构小结</a:t>
            </a:r>
            <a:endParaRPr lang="en-US" altLang="zh-CN" sz="2800" b="1" dirty="0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706998-029A-8E44-8069-C823E0BA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610257"/>
            <a:ext cx="7890924" cy="42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6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LSTM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进阶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(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简化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):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Gated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Recurrent</a:t>
            </a:r>
            <a:r>
              <a:rPr lang="zh-CN" altLang="en-US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ea typeface="华文中宋" panose="02010600040101010101" pitchFamily="2" charset="-122"/>
              </a:rPr>
              <a:t>Unit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81</a:t>
            </a:fld>
            <a:endParaRPr lang="en-SG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27F80C7-DD1F-8248-ACA6-BFB7EE825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727" y="1211574"/>
            <a:ext cx="9153727" cy="142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Wingdings" charset="2"/>
              <a:buChar char=""/>
              <a:defRPr sz="2400" b="1">
                <a:solidFill>
                  <a:srgbClr val="000000"/>
                </a:solidFill>
                <a:latin typeface="Calibri" charset="0"/>
              </a:defRPr>
            </a:lvl1pPr>
            <a:lvl2pPr marL="742950" indent="-28575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charset="0"/>
              <a:buChar char="•"/>
              <a:defRPr sz="2000" b="1">
                <a:solidFill>
                  <a:srgbClr val="000000"/>
                </a:solidFill>
                <a:latin typeface="Calibri" charset="0"/>
              </a:defRPr>
            </a:lvl2pPr>
            <a:lvl3pPr marL="1143000" indent="-228600">
              <a:lnSpc>
                <a:spcPct val="93000"/>
              </a:lnSpc>
              <a:spcBef>
                <a:spcPts val="450"/>
              </a:spcBef>
              <a:buClr>
                <a:srgbClr val="000000"/>
              </a:buClr>
              <a:buSzPct val="100000"/>
              <a:buFont typeface="Wingdings" charset="2"/>
              <a:buChar char=""/>
              <a:defRPr sz="2400" b="1">
                <a:solidFill>
                  <a:srgbClr val="000000"/>
                </a:solidFill>
                <a:latin typeface="Calibri" charset="0"/>
              </a:defRPr>
            </a:lvl3pPr>
            <a:lvl4pPr marL="1600200" indent="-228600">
              <a:lnSpc>
                <a:spcPct val="93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 charset="0"/>
              <a:buChar char="–"/>
              <a:defRPr sz="1600" b="1">
                <a:solidFill>
                  <a:srgbClr val="000000"/>
                </a:solidFill>
                <a:latin typeface="Calibri" charset="0"/>
              </a:defRPr>
            </a:lvl4pPr>
            <a:lvl5pPr marL="2057400" indent="-228600">
              <a:lnSpc>
                <a:spcPct val="93000"/>
              </a:lnSpc>
              <a:spcBef>
                <a:spcPts val="350"/>
              </a:spcBef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400" b="1">
                <a:solidFill>
                  <a:srgbClr val="000000"/>
                </a:solidFill>
                <a:latin typeface="Calibri" charset="0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2965AB"/>
              </a:buClr>
              <a:buSzTx/>
              <a:buFont typeface="Arial" charset="0"/>
              <a:buChar char="•"/>
            </a:pPr>
            <a:r>
              <a:rPr lang="en-US" altLang="zh-CN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[</a:t>
            </a:r>
            <a:r>
              <a:rPr lang="fr-FR" altLang="zh-CN" sz="2000" b="0" u="sng" dirty="0">
                <a:latin typeface="Microsoft YaHei Light" panose="020B0503020204020204" pitchFamily="34" charset="-122"/>
                <a:ea typeface="Microsoft YaHei Light" panose="020B0503020204020204" pitchFamily="34" charset="-122"/>
                <a:hlinkClick r:id="rId4"/>
              </a:rPr>
              <a:t>Cho, et al. (2014)</a:t>
            </a:r>
            <a:r>
              <a:rPr lang="en-US" altLang="zh-CN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]</a:t>
            </a:r>
            <a:r>
              <a:rPr lang="zh-CN" altLang="en-US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与</a:t>
            </a:r>
            <a:r>
              <a:rPr lang="en-US" altLang="zh-CN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LSTM</a:t>
            </a:r>
            <a:r>
              <a:rPr lang="zh-CN" altLang="en-US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区别：将遗忘门与输入门整合为一个门控单元，同时控制遗忘因子和更新状态单元的决定</a:t>
            </a:r>
            <a:endParaRPr lang="en-US" altLang="zh-CN" sz="2000" b="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Clr>
                <a:srgbClr val="2965AB"/>
              </a:buClr>
              <a:buSzTx/>
              <a:buFont typeface="Arial" charset="0"/>
              <a:buChar char="•"/>
            </a:pPr>
            <a:r>
              <a:rPr lang="zh-CN" altLang="en-US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没有</a:t>
            </a:r>
            <a:r>
              <a:rPr lang="en-US" altLang="zh-CN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cell</a:t>
            </a:r>
            <a:r>
              <a:rPr lang="zh-CN" altLang="en-US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state</a:t>
            </a:r>
            <a:r>
              <a:rPr lang="zh-CN" altLang="en-US" sz="2000" b="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charset="-122"/>
              </a:rPr>
              <a:t>，只通过隐藏单元（表示）传递信息</a:t>
            </a:r>
            <a:endParaRPr lang="en-US" altLang="zh-CN" sz="2000" b="0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Microsoft YaHei Light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C52440-9EBB-2345-A389-D78C19B5A9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89" y="2975082"/>
            <a:ext cx="8882477" cy="27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30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257532"/>
            <a:ext cx="9143999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神经网络近十年获得跨越式发展的原因</a:t>
            </a:r>
            <a:endParaRPr lang="en-US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82</a:t>
            </a:fld>
            <a:endParaRPr lang="en-SG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B37AC-028A-0341-B6D9-E0A6434709F8}"/>
              </a:ext>
            </a:extLst>
          </p:cNvPr>
          <p:cNvSpPr txBox="1"/>
          <p:nvPr/>
        </p:nvSpPr>
        <p:spPr>
          <a:xfrm>
            <a:off x="151689" y="1339207"/>
            <a:ext cx="8992311" cy="373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大规模高质量标注数据集的出现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并行运算（尤其是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GPU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、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FPGA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）的发展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更好的非线性激活函数的使用：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ReLU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代替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Logistic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新的正则化技术的出现：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Dropout,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BatchNorm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,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LayerNorm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等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更多优秀的网络部件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/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结构发明：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AlexNet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ResNet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, Attention,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Transformer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等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深度学习开发平台的发展：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Theano, TensorFlow,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PyTorch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,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PaddlePaddle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等</a:t>
            </a: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更多稳健的优化算法：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SGD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的变种，如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RMSprop,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Adam, </a:t>
            </a:r>
            <a:r>
              <a:rPr kumimoji="1" lang="en-US" altLang="zh-CN" sz="2000" dirty="0" err="1">
                <a:latin typeface="Microsoft YaHei Light" charset="-122"/>
                <a:ea typeface="Microsoft YaHei Light" charset="-122"/>
                <a:cs typeface="Microsoft YaHei Light" charset="-122"/>
              </a:rPr>
              <a:t>Adagrad</a:t>
            </a: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等</a:t>
            </a:r>
            <a:endParaRPr kumimoji="1" lang="en-US" altLang="zh-CN" sz="20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342900" indent="-342900">
              <a:lnSpc>
                <a:spcPct val="150000"/>
              </a:lnSpc>
              <a:buClr>
                <a:srgbClr val="2965AB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建模海量无标注数据的需求：自监督学习、预训练、大模型</a:t>
            </a:r>
          </a:p>
        </p:txBody>
      </p:sp>
    </p:spTree>
    <p:extLst>
      <p:ext uri="{BB962C8B-B14F-4D97-AF65-F5344CB8AC3E}">
        <p14:creationId xmlns:p14="http://schemas.microsoft.com/office/powerpoint/2010/main" val="145768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Real-world Application: Edge/Boundary detection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实际应用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: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边缘检测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2024/10/21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A73714-2BE0-3126-5293-D2772C99997A}"/>
              </a:ext>
            </a:extLst>
          </p:cNvPr>
          <p:cNvSpPr txBox="1"/>
          <p:nvPr/>
        </p:nvSpPr>
        <p:spPr>
          <a:xfrm>
            <a:off x="395538" y="1466416"/>
            <a:ext cx="252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dirty="0">
                <a:solidFill>
                  <a:srgbClr val="000000"/>
                </a:solidFill>
                <a:effectLst/>
                <a:latin typeface="HelveticaNeue"/>
              </a:rPr>
              <a:t>Challenges?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zh-CN" sz="2400" dirty="0">
              <a:solidFill>
                <a:srgbClr val="000000"/>
              </a:solidFill>
              <a:effectLst/>
              <a:latin typeface="Helvetica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986A31-CE82-BC45-275D-F52049F01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818" y="2363782"/>
            <a:ext cx="2729146" cy="3007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A69915-8148-95C7-C8A7-6DBF14337FBE}"/>
              </a:ext>
            </a:extLst>
          </p:cNvPr>
          <p:cNvSpPr txBox="1"/>
          <p:nvPr/>
        </p:nvSpPr>
        <p:spPr>
          <a:xfrm>
            <a:off x="2093495" y="5558589"/>
            <a:ext cx="2201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Poor Contrast</a:t>
            </a:r>
          </a:p>
          <a:p>
            <a:r>
              <a:rPr lang="zh-CN" altLang="en-US" sz="2400" b="1" dirty="0"/>
              <a:t>    低对比度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392B95-2678-66FE-937F-F74734AB2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446" y="2309559"/>
            <a:ext cx="2750072" cy="32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29649</TotalTime>
  <Words>4972</Words>
  <Application>Microsoft Macintosh PowerPoint</Application>
  <PresentationFormat>全屏显示(4:3)</PresentationFormat>
  <Paragraphs>746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8" baseType="lpstr">
      <vt:lpstr>等线</vt:lpstr>
      <vt:lpstr>华文中宋</vt:lpstr>
      <vt:lpstr>华文中宋</vt:lpstr>
      <vt:lpstr>Microsoft YaHei</vt:lpstr>
      <vt:lpstr>微软雅黑 Light</vt:lpstr>
      <vt:lpstr>FangSong</vt:lpstr>
      <vt:lpstr>Microsoft YaHei Light</vt:lpstr>
      <vt:lpstr>NimbusSanL-Bold</vt:lpstr>
      <vt:lpstr>NimbusSanL-Regu</vt:lpstr>
      <vt:lpstr>Arial</vt:lpstr>
      <vt:lpstr>Calibri</vt:lpstr>
      <vt:lpstr>Calibri Light</vt:lpstr>
      <vt:lpstr>Cambria Math</vt:lpstr>
      <vt:lpstr>HelveticaNeue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Fuli Feng</dc:creator>
  <cp:lastModifiedBy>Microsoft Office User</cp:lastModifiedBy>
  <cp:revision>6627</cp:revision>
  <cp:lastPrinted>2022-05-27T23:07:52Z</cp:lastPrinted>
  <dcterms:created xsi:type="dcterms:W3CDTF">2017-10-11T02:07:13Z</dcterms:created>
  <dcterms:modified xsi:type="dcterms:W3CDTF">2024-10-21T03:27:54Z</dcterms:modified>
</cp:coreProperties>
</file>